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  <p:sldMasterId id="2147483756" r:id="rId5"/>
    <p:sldMasterId id="2147483772" r:id="rId6"/>
  </p:sldMasterIdLst>
  <p:notesMasterIdLst>
    <p:notesMasterId r:id="rId32"/>
  </p:notesMasterIdLst>
  <p:sldIdLst>
    <p:sldId id="308" r:id="rId7"/>
    <p:sldId id="278" r:id="rId8"/>
    <p:sldId id="2147475002" r:id="rId9"/>
    <p:sldId id="1601" r:id="rId10"/>
    <p:sldId id="1583" r:id="rId11"/>
    <p:sldId id="1603" r:id="rId12"/>
    <p:sldId id="1586" r:id="rId13"/>
    <p:sldId id="2147475001" r:id="rId14"/>
    <p:sldId id="312" r:id="rId15"/>
    <p:sldId id="313" r:id="rId16"/>
    <p:sldId id="1588" r:id="rId17"/>
    <p:sldId id="1606" r:id="rId18"/>
    <p:sldId id="1622" r:id="rId19"/>
    <p:sldId id="1615" r:id="rId20"/>
    <p:sldId id="1590" r:id="rId21"/>
    <p:sldId id="1607" r:id="rId22"/>
    <p:sldId id="1614" r:id="rId23"/>
    <p:sldId id="1592" r:id="rId24"/>
    <p:sldId id="1608" r:id="rId25"/>
    <p:sldId id="1618" r:id="rId26"/>
    <p:sldId id="2147474996" r:id="rId27"/>
    <p:sldId id="1594" r:id="rId28"/>
    <p:sldId id="1609" r:id="rId29"/>
    <p:sldId id="1570" r:id="rId30"/>
    <p:sldId id="1620" r:id="rId31"/>
  </p:sldIdLst>
  <p:sldSz cx="12192000" cy="6858000"/>
  <p:notesSz cx="6858000" cy="9144000"/>
  <p:defaultTextStyle>
    <a:defPPr>
      <a:defRPr lang="en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958662A-6070-2FE1-F27D-DFAC1523BF0D}" name="James Daniell" initials="JD" userId="S::James.Daniell@eea.europa.eu::33897d1d-926d-4bcc-9b73-7a92fa210dc2" providerId="AD"/>
  <p188:author id="{7460BD6D-5798-550A-5269-9A65F8FA8CB9}" name="Tobias Lung" initials="TL" userId="S::Tobias.Lung@eea.europa.eu::748ba72a-28cc-4803-a757-726725632ea0" providerId="AD"/>
  <p188:author id="{371BCA8A-A4AC-BFF9-7654-4C9841AFD734}" name="Sylvia Mezei" initials="SM" userId="S::Sylvia.Mezei@eea.europa.eu::bf93317b-7c73-49ad-856a-2a3d87b8e16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E54"/>
    <a:srgbClr val="E26258"/>
    <a:srgbClr val="6BC3B9"/>
    <a:srgbClr val="A9DCD6"/>
    <a:srgbClr val="EC9892"/>
    <a:srgbClr val="FCEB98"/>
    <a:srgbClr val="FBEC9B"/>
    <a:srgbClr val="747678"/>
    <a:srgbClr val="007B6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351" autoAdjust="0"/>
  </p:normalViewPr>
  <p:slideViewPr>
    <p:cSldViewPr snapToGrid="0">
      <p:cViewPr varScale="1">
        <p:scale>
          <a:sx n="79" d="100"/>
          <a:sy n="79" d="100"/>
        </p:scale>
        <p:origin x="82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ylvia Mezei" userId="bf93317b-7c73-49ad-856a-2a3d87b8e160" providerId="ADAL" clId="{662406D8-4DEB-47A8-AAEB-2B8EAD2DB07E}"/>
    <pc:docChg chg="undo custSel modSld">
      <pc:chgData name="Sylvia Mezei" userId="bf93317b-7c73-49ad-856a-2a3d87b8e160" providerId="ADAL" clId="{662406D8-4DEB-47A8-AAEB-2B8EAD2DB07E}" dt="2025-10-06T06:29:44.769" v="4" actId="20577"/>
      <pc:docMkLst>
        <pc:docMk/>
      </pc:docMkLst>
      <pc:sldChg chg="modNotesTx">
        <pc:chgData name="Sylvia Mezei" userId="bf93317b-7c73-49ad-856a-2a3d87b8e160" providerId="ADAL" clId="{662406D8-4DEB-47A8-AAEB-2B8EAD2DB07E}" dt="2025-10-06T06:29:44.769" v="4" actId="20577"/>
        <pc:sldMkLst>
          <pc:docMk/>
          <pc:sldMk cId="3690741562" sldId="214747499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2BBD7-3A30-184C-B42E-C45F19937C50}" type="datetimeFigureOut">
              <a:rPr lang="en-PT" smtClean="0"/>
              <a:t>10/03/2025</a:t>
            </a:fld>
            <a:endParaRPr lang="en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D0246-0936-8449-B637-9D9169ACDCDC}" type="slidenum">
              <a:rPr lang="en-PT" smtClean="0"/>
              <a:t>‹#›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048736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D0246-0936-8449-B637-9D9169ACDCDC}" type="slidenum">
              <a:rPr kumimoji="0" lang="en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869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124CA-5D7B-7BD1-4124-16B7B8ACA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23D2D6-31D5-67E5-0A9C-327F960289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7DC1F4-B816-222F-C65F-4A193CA564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D5306-678B-FED4-44D5-BBD17E14B5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D0246-0936-8449-B637-9D9169ACDCDC}" type="slidenum">
              <a:rPr lang="en-PT" smtClean="0"/>
              <a:t>15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4223521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D4BF95-4235-EF85-407B-D3B26F0AE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75CCB4-FCC5-5D5E-796E-682D66FCB9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4EF189-F95F-93B8-BCFA-92C2A306F1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2FE7E-9902-D291-2A53-3AB62BCC40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D0246-0936-8449-B637-9D9169ACDCDC}" type="slidenum">
              <a:rPr lang="en-PT" smtClean="0"/>
              <a:t>16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37373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D0246-0936-8449-B637-9D9169ACDCDC}" type="slidenum">
              <a:rPr lang="en-PT" smtClean="0"/>
              <a:t>17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20727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93B5F-9B4E-DB13-A2AB-6461A429B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FD1404-EB93-4C5E-A1D6-CDAACA7481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3D51B4-F341-DBFD-A8CD-17E277D93D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738AAC-67FB-37A5-4290-01C5EDF502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D0246-0936-8449-B637-9D9169ACDCDC}" type="slidenum">
              <a:rPr kumimoji="0" lang="en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5959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A8BB2-AC37-FDAB-4EA8-E01413712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241E35-CC08-598B-D04F-95651805EB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9128E2-A7F3-508C-AA3A-FBC1CEC92E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D60A3-5B3F-B954-38FE-650EDD86A9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D0246-0936-8449-B637-9D9169ACDCDC}" type="slidenum">
              <a:rPr kumimoji="0" lang="en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1575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>
              <a:solidFill>
                <a:srgbClr val="3D5265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D0246-0936-8449-B637-9D9169ACDCDC}" type="slidenum">
              <a:rPr lang="en-PT" smtClean="0"/>
              <a:t>21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254310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EC37D-2923-01D3-485E-D3C1472D2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19428B-B90C-6B26-0A11-66F10C3784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6392A8-11E3-2991-AC3B-C77A0AB240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DE592-AD37-3E47-27AC-808FDED66C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D0246-0936-8449-B637-9D9169ACDCDC}" type="slidenum">
              <a:rPr lang="en-PT" smtClean="0"/>
              <a:t>22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7465042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B0710-37E5-8562-B9D4-930C85D0C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567206-BD15-A458-22DF-A862832CD6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87250A-7093-2922-609A-D814A23FF4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FFACE-1EF4-25E8-DE4D-DCDCF38502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D0246-0936-8449-B637-9D9169ACDCDC}" type="slidenum">
              <a:rPr lang="en-PT" smtClean="0"/>
              <a:t>23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5931430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3838A-1ABC-1713-854E-D5E4378CD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571F51-360D-D902-9787-306C535F5A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ED2E42-64CC-B200-33F7-5EBC180B1E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F807FF-5F0B-3209-F143-0F8C157B2C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D0246-0936-8449-B637-9D9169ACDCDC}" type="slidenum">
              <a:rPr kumimoji="0" lang="en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107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D0246-0936-8449-B637-9D9169ACDCDC}" type="slidenum">
              <a:rPr lang="en-PT" smtClean="0"/>
              <a:t>2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766151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CB2EE-D6B1-7F6F-C9CD-60B6A22B7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D84CF3-CD83-526E-4B94-91628C179C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8E9A2B-4889-7EC9-AC2D-6F96DB22BF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E6744-5037-C865-CC95-AB548926A0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D0246-0936-8449-B637-9D9169ACDCDC}" type="slidenum">
              <a:rPr lang="en-PT" smtClean="0"/>
              <a:t>5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743738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A94A1-429F-EB5B-B1C9-A55AA8D7D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B7BE63-3C05-24BD-EDB1-FF52BDD75D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86FE1A-4BD9-974C-9E2F-94D8354738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07A06-5915-E7CD-1AB7-F02440EE51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D0246-0936-8449-B637-9D9169ACDCDC}" type="slidenum">
              <a:rPr lang="en-PT" smtClean="0"/>
              <a:t>7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899008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14830-EFDC-E1E0-2EDE-F4D6096C8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EC4F7A-0752-1C54-6A92-8C1956307D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CF9FF6-5089-D43B-68C5-8EC3080222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7E536-0466-CF7A-F730-859602D4FA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D0246-0936-8449-B637-9D9169ACDCDC}" type="slidenum">
              <a:rPr lang="en-PT" smtClean="0"/>
              <a:t>8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993531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D0246-0936-8449-B637-9D9169ACDCDC}" type="slidenum">
              <a:rPr lang="en-PT" smtClean="0"/>
              <a:t>9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997985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DD93E-3F6B-7443-D8B5-E07D03F12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2A6FA5-6EC3-8909-9321-DAA4EF23D4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8F1623-29A5-EE97-0D1D-E9F6F205F3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706E6-1794-59B7-0988-75C58292A5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D0246-0936-8449-B637-9D9169ACDCDC}" type="slidenum">
              <a:rPr lang="en-PT" smtClean="0"/>
              <a:t>11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020597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91D37-5DA9-C2B6-9781-BC749CD29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C808ED-964A-0D0B-9FFE-37E1AB0BE3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2E0AE1-C77B-5EAA-CDC3-50ACF03E08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681F8-D6B0-1A34-2498-638BC98E4E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D0246-0936-8449-B637-9D9169ACDCDC}" type="slidenum">
              <a:rPr lang="en-PT" smtClean="0"/>
              <a:t>12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246783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D0246-0936-8449-B637-9D9169ACDCDC}" type="slidenum">
              <a:rPr lang="en-PT" smtClean="0"/>
              <a:t>14</a:t>
            </a:fld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2732703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emf"/><Relationship Id="rId4" Type="http://schemas.openxmlformats.org/officeDocument/2006/relationships/hyperlink" Target="eea.europa.eu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emf"/><Relationship Id="rId4" Type="http://schemas.openxmlformats.org/officeDocument/2006/relationships/hyperlink" Target="eea.europa.eu" TargetMode="Externa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118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608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_Ope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453EFF1-D84A-46B5-768A-0FC4A004CC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3347" y="0"/>
            <a:ext cx="12295667" cy="69291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299587-D68B-4E70-4DE2-A989B24A7DF7}"/>
              </a:ext>
            </a:extLst>
          </p:cNvPr>
          <p:cNvSpPr/>
          <p:nvPr userDrawn="1"/>
        </p:nvSpPr>
        <p:spPr>
          <a:xfrm>
            <a:off x="71120" y="5127585"/>
            <a:ext cx="12120879" cy="509286"/>
          </a:xfrm>
          <a:prstGeom prst="rect">
            <a:avLst/>
          </a:prstGeom>
          <a:solidFill>
            <a:srgbClr val="78CA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D6169D-EA91-BB1D-0910-EC9F25BBEA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41261" y="2467862"/>
            <a:ext cx="7275224" cy="1225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4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algn="r">
              <a:defRPr b="1">
                <a:solidFill>
                  <a:schemeClr val="bg1"/>
                </a:solidFill>
                <a:latin typeface="Aptos" panose="020B0004020202020204" pitchFamily="34" charset="0"/>
              </a:defRPr>
            </a:lvl2pPr>
            <a:lvl3pPr algn="r">
              <a:defRPr b="1">
                <a:solidFill>
                  <a:schemeClr val="bg1"/>
                </a:solidFill>
                <a:latin typeface="Aptos" panose="020B0004020202020204" pitchFamily="34" charset="0"/>
              </a:defRPr>
            </a:lvl3pPr>
            <a:lvl4pPr algn="r">
              <a:defRPr b="1">
                <a:solidFill>
                  <a:schemeClr val="bg1"/>
                </a:solidFill>
                <a:latin typeface="Aptos" panose="020B0004020202020204" pitchFamily="34" charset="0"/>
              </a:defRPr>
            </a:lvl4pPr>
            <a:lvl5pPr algn="r">
              <a:defRPr b="1">
                <a:solidFill>
                  <a:schemeClr val="bg1"/>
                </a:solidFill>
                <a:latin typeface="Aptos" panose="020B0004020202020204" pitchFamily="34" charset="0"/>
              </a:defRPr>
            </a:lvl5pPr>
          </a:lstStyle>
          <a:p>
            <a:pPr algn="r"/>
            <a:r>
              <a:rPr lang="en-GB" sz="2800" b="1">
                <a:solidFill>
                  <a:schemeClr val="bg1"/>
                </a:solidFill>
                <a:latin typeface="Aptos" panose="020B0004020202020204" pitchFamily="34" charset="0"/>
              </a:rPr>
              <a:t>Title of your presentation</a:t>
            </a:r>
            <a:br>
              <a:rPr lang="en-GB" sz="2800" b="1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GB" sz="2800" b="1">
                <a:solidFill>
                  <a:schemeClr val="bg1"/>
                </a:solidFill>
                <a:latin typeface="Aptos" panose="020B0004020202020204" pitchFamily="34" charset="0"/>
              </a:rPr>
              <a:t>second row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482BB189-7A31-ECF5-C442-8D6095B0B5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6259" y="3844440"/>
            <a:ext cx="5610225" cy="5381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6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algn="r"/>
            <a:r>
              <a:rPr lang="en-GB" sz="2800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</a:rPr>
              <a:t>Subtitle of presentation</a:t>
            </a:r>
            <a:endParaRPr lang="en-US" sz="2800">
              <a:solidFill>
                <a:schemeClr val="bg1"/>
              </a:solidFill>
              <a:latin typeface="Aptos" panose="020B0004020202020204" pitchFamily="34" charset="0"/>
              <a:ea typeface="+mn-lt"/>
              <a:cs typeface="+mn-lt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DE8B9F4-985C-3692-0DD3-8CA9A22FC7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07006" y="5174485"/>
            <a:ext cx="5309478" cy="415485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b="0" i="0" u="none" strike="noStrike" smtClean="0">
                <a:solidFill>
                  <a:schemeClr val="bg1"/>
                </a:solidFill>
                <a:effectLst/>
              </a:defRPr>
            </a:lvl1pPr>
          </a:lstStyle>
          <a:p>
            <a:pPr algn="r"/>
            <a:r>
              <a:rPr lang="en-GB" sz="2800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</a:rPr>
              <a:t>Presenter/Date</a:t>
            </a:r>
            <a:endParaRPr lang="en-US" sz="2800">
              <a:solidFill>
                <a:schemeClr val="bg1"/>
              </a:solidFill>
              <a:latin typeface="Aptos" panose="020B0004020202020204" pitchFamily="34" charset="0"/>
              <a:ea typeface="+mn-lt"/>
              <a:cs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E4B957-E36B-9EB5-F728-2C93BA7403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5868" y="370269"/>
            <a:ext cx="2930616" cy="51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06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Ope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A2448E-A420-3093-2C55-769842278D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299587-D68B-4E70-4DE2-A989B24A7DF7}"/>
              </a:ext>
            </a:extLst>
          </p:cNvPr>
          <p:cNvSpPr/>
          <p:nvPr userDrawn="1"/>
        </p:nvSpPr>
        <p:spPr>
          <a:xfrm>
            <a:off x="1" y="5127585"/>
            <a:ext cx="12192000" cy="509286"/>
          </a:xfrm>
          <a:prstGeom prst="rect">
            <a:avLst/>
          </a:prstGeom>
          <a:solidFill>
            <a:srgbClr val="004B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D6169D-EA91-BB1D-0910-EC9F25BBEA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414" y="2467862"/>
            <a:ext cx="7275224" cy="12255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4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algn="r">
              <a:defRPr b="1">
                <a:solidFill>
                  <a:schemeClr val="bg1"/>
                </a:solidFill>
                <a:latin typeface="Aptos" panose="020B0004020202020204" pitchFamily="34" charset="0"/>
              </a:defRPr>
            </a:lvl2pPr>
            <a:lvl3pPr algn="r">
              <a:defRPr b="1">
                <a:solidFill>
                  <a:schemeClr val="bg1"/>
                </a:solidFill>
                <a:latin typeface="Aptos" panose="020B0004020202020204" pitchFamily="34" charset="0"/>
              </a:defRPr>
            </a:lvl3pPr>
            <a:lvl4pPr algn="r">
              <a:defRPr b="1">
                <a:solidFill>
                  <a:schemeClr val="bg1"/>
                </a:solidFill>
                <a:latin typeface="Aptos" panose="020B0004020202020204" pitchFamily="34" charset="0"/>
              </a:defRPr>
            </a:lvl4pPr>
            <a:lvl5pPr algn="r">
              <a:defRPr b="1">
                <a:solidFill>
                  <a:schemeClr val="bg1"/>
                </a:solidFill>
                <a:latin typeface="Aptos" panose="020B0004020202020204" pitchFamily="34" charset="0"/>
              </a:defRPr>
            </a:lvl5pPr>
          </a:lstStyle>
          <a:p>
            <a:pPr algn="r"/>
            <a:r>
              <a:rPr lang="en-GB" sz="2800" b="1">
                <a:solidFill>
                  <a:schemeClr val="bg1"/>
                </a:solidFill>
                <a:latin typeface="Aptos" panose="020B0004020202020204" pitchFamily="34" charset="0"/>
              </a:rPr>
              <a:t>Title of your presentation</a:t>
            </a:r>
            <a:br>
              <a:rPr lang="en-GB" sz="2800" b="1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GB" sz="2800" b="1">
                <a:solidFill>
                  <a:schemeClr val="bg1"/>
                </a:solidFill>
                <a:latin typeface="Aptos" panose="020B0004020202020204" pitchFamily="34" charset="0"/>
              </a:rPr>
              <a:t>second row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482BB189-7A31-ECF5-C442-8D6095B0B5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414" y="3844440"/>
            <a:ext cx="5610225" cy="5381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algn="r"/>
            <a:r>
              <a:rPr lang="en-GB" sz="2800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</a:rPr>
              <a:t>Subtitle of presentation</a:t>
            </a:r>
            <a:endParaRPr lang="en-US" sz="2800">
              <a:solidFill>
                <a:schemeClr val="bg1"/>
              </a:solidFill>
              <a:latin typeface="Aptos" panose="020B0004020202020204" pitchFamily="34" charset="0"/>
              <a:ea typeface="+mn-lt"/>
              <a:cs typeface="+mn-lt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DE8B9F4-985C-3692-0DD3-8CA9A22FC7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3414" y="5174485"/>
            <a:ext cx="5309478" cy="41548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b="0" i="0" u="none" strike="noStrike" smtClean="0">
                <a:effectLst/>
              </a:defRPr>
            </a:lvl1pPr>
          </a:lstStyle>
          <a:p>
            <a:pPr algn="r"/>
            <a:r>
              <a:rPr lang="en-GB" sz="2800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</a:rPr>
              <a:t>Presenter/Date</a:t>
            </a:r>
            <a:endParaRPr lang="en-US" sz="2800">
              <a:solidFill>
                <a:schemeClr val="bg1"/>
              </a:solidFill>
              <a:latin typeface="Aptos" panose="020B0004020202020204" pitchFamily="34" charset="0"/>
              <a:ea typeface="+mn-lt"/>
              <a:cs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20F103-430B-5E59-B6C7-1223AA4DD7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5867" y="372221"/>
            <a:ext cx="2977259" cy="523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BC390E-8DAC-BCFE-CCF6-25E579BB04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r="24598"/>
          <a:stretch>
            <a:fillRect/>
          </a:stretch>
        </p:blipFill>
        <p:spPr>
          <a:xfrm>
            <a:off x="4378960" y="1083086"/>
            <a:ext cx="7804859" cy="577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04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110AC1-EEE6-1534-4D51-43B7260D0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00" y="0"/>
            <a:ext cx="121932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536ED3-F507-98FF-1F44-AF9870EEDE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86637" y="5881771"/>
            <a:ext cx="2977259" cy="52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93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dient_Ope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679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903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0E226E-99B2-D4CA-BC42-C053C304DE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995" y="-1"/>
            <a:ext cx="12230995" cy="6858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475386-1097-DB54-7902-10DB38B765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89506" y="2419109"/>
            <a:ext cx="12553907" cy="44388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B0DC63-51A6-C7FC-4E0F-7209864DBA4F}"/>
              </a:ext>
            </a:extLst>
          </p:cNvPr>
          <p:cNvSpPr txBox="1"/>
          <p:nvPr userDrawn="1"/>
        </p:nvSpPr>
        <p:spPr>
          <a:xfrm>
            <a:off x="2551928" y="2700720"/>
            <a:ext cx="7088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>
                <a:solidFill>
                  <a:schemeClr val="bg1"/>
                </a:solidFill>
                <a:latin typeface="Aptos" panose="020B0004020202020204" pitchFamily="34" charset="0"/>
              </a:rPr>
              <a:t>Thank you!</a:t>
            </a:r>
          </a:p>
        </p:txBody>
      </p:sp>
      <p:sp>
        <p:nvSpPr>
          <p:cNvPr id="2" name="TextBox 1">
            <a:hlinkClick r:id="rId4"/>
            <a:extLst>
              <a:ext uri="{FF2B5EF4-FFF2-40B4-BE49-F238E27FC236}">
                <a16:creationId xmlns:a16="http://schemas.microsoft.com/office/drawing/2014/main" id="{D7F18246-AE2D-6E55-B572-1D92A195C197}"/>
              </a:ext>
            </a:extLst>
          </p:cNvPr>
          <p:cNvSpPr txBox="1"/>
          <p:nvPr userDrawn="1"/>
        </p:nvSpPr>
        <p:spPr>
          <a:xfrm>
            <a:off x="2551928" y="3798000"/>
            <a:ext cx="708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err="1">
                <a:solidFill>
                  <a:schemeClr val="bg1"/>
                </a:solidFill>
                <a:latin typeface="Aptos" panose="020B0004020202020204" pitchFamily="34" charset="0"/>
              </a:rPr>
              <a:t>eea.europa.eu</a:t>
            </a:r>
            <a:endParaRPr lang="en-GB" sz="2400" b="1" u="sng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4B464B-7C1C-5FAA-625A-DB2F28E109D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31497" y="767177"/>
            <a:ext cx="2977259" cy="52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19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627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EEF034-1A8A-062F-A9C0-AC163A19FC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41786"/>
          <a:stretch>
            <a:fillRect/>
          </a:stretch>
        </p:blipFill>
        <p:spPr>
          <a:xfrm>
            <a:off x="3969151" y="1863524"/>
            <a:ext cx="8222849" cy="499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76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977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_Ope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453EFF1-D84A-46B5-768A-0FC4A004CC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78"/>
          <a:stretch>
            <a:fillRect/>
          </a:stretch>
        </p:blipFill>
        <p:spPr>
          <a:xfrm>
            <a:off x="0" y="0"/>
            <a:ext cx="12212320" cy="692912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D6169D-EA91-BB1D-0910-EC9F25BBEA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41261" y="2467862"/>
            <a:ext cx="7275224" cy="1225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4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algn="r">
              <a:defRPr b="1">
                <a:solidFill>
                  <a:schemeClr val="bg1"/>
                </a:solidFill>
                <a:latin typeface="Aptos" panose="020B0004020202020204" pitchFamily="34" charset="0"/>
              </a:defRPr>
            </a:lvl2pPr>
            <a:lvl3pPr algn="r">
              <a:defRPr b="1">
                <a:solidFill>
                  <a:schemeClr val="bg1"/>
                </a:solidFill>
                <a:latin typeface="Aptos" panose="020B0004020202020204" pitchFamily="34" charset="0"/>
              </a:defRPr>
            </a:lvl3pPr>
            <a:lvl4pPr algn="r">
              <a:defRPr b="1">
                <a:solidFill>
                  <a:schemeClr val="bg1"/>
                </a:solidFill>
                <a:latin typeface="Aptos" panose="020B0004020202020204" pitchFamily="34" charset="0"/>
              </a:defRPr>
            </a:lvl4pPr>
            <a:lvl5pPr algn="r">
              <a:defRPr b="1">
                <a:solidFill>
                  <a:schemeClr val="bg1"/>
                </a:solidFill>
                <a:latin typeface="Aptos" panose="020B0004020202020204" pitchFamily="34" charset="0"/>
              </a:defRPr>
            </a:lvl5pPr>
          </a:lstStyle>
          <a:p>
            <a:pPr algn="r"/>
            <a:r>
              <a:rPr lang="en-GB" sz="2800" b="1">
                <a:solidFill>
                  <a:schemeClr val="bg1"/>
                </a:solidFill>
                <a:latin typeface="Aptos" panose="020B0004020202020204" pitchFamily="34" charset="0"/>
              </a:rPr>
              <a:t>Title of your presentation</a:t>
            </a:r>
            <a:br>
              <a:rPr lang="en-GB" sz="2800" b="1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GB" sz="2800" b="1">
                <a:solidFill>
                  <a:schemeClr val="bg1"/>
                </a:solidFill>
                <a:latin typeface="Aptos" panose="020B0004020202020204" pitchFamily="34" charset="0"/>
              </a:rPr>
              <a:t>second row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482BB189-7A31-ECF5-C442-8D6095B0B5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6259" y="3844440"/>
            <a:ext cx="5610225" cy="5381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5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algn="r"/>
            <a:r>
              <a:rPr lang="en-GB" sz="2800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</a:rPr>
              <a:t>Subtitle of presentation</a:t>
            </a:r>
            <a:endParaRPr lang="en-US" sz="2800">
              <a:solidFill>
                <a:schemeClr val="bg1"/>
              </a:solidFill>
              <a:latin typeface="Aptos" panose="020B0004020202020204" pitchFamily="34" charset="0"/>
              <a:ea typeface="+mn-lt"/>
              <a:cs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E4B957-E36B-9EB5-F728-2C93BA7403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5868" y="370269"/>
            <a:ext cx="2930616" cy="5156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6E0843-9C5B-9CB3-5C70-0CA68C389797}"/>
              </a:ext>
            </a:extLst>
          </p:cNvPr>
          <p:cNvSpPr/>
          <p:nvPr userDrawn="1"/>
        </p:nvSpPr>
        <p:spPr>
          <a:xfrm>
            <a:off x="1" y="4776498"/>
            <a:ext cx="12192000" cy="1127913"/>
          </a:xfrm>
          <a:prstGeom prst="rect">
            <a:avLst/>
          </a:prstGeom>
          <a:solidFill>
            <a:srgbClr val="A2CF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378B5A1-1F6D-1DAA-3A40-AA27045242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21087" y="4867462"/>
            <a:ext cx="6095398" cy="10369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r">
              <a:buNone/>
              <a:defRPr sz="3800">
                <a:solidFill>
                  <a:schemeClr val="bg1"/>
                </a:solidFill>
              </a:defRPr>
            </a:lvl2pPr>
            <a:lvl3pPr marL="914400" indent="0" algn="r">
              <a:buNone/>
              <a:defRPr sz="3800">
                <a:solidFill>
                  <a:schemeClr val="bg1"/>
                </a:solidFill>
              </a:defRPr>
            </a:lvl3pPr>
            <a:lvl4pPr marL="1371600" indent="0" algn="r">
              <a:buNone/>
              <a:defRPr sz="3800">
                <a:solidFill>
                  <a:schemeClr val="bg1"/>
                </a:solidFill>
              </a:defRPr>
            </a:lvl4pPr>
            <a:lvl5pPr marL="1828800" indent="0" algn="r">
              <a:buNone/>
              <a:defRPr sz="3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Presenter/ Date</a:t>
            </a:r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1609187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Ope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A2448E-A420-3093-2C55-769842278D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299587-D68B-4E70-4DE2-A989B24A7DF7}"/>
              </a:ext>
            </a:extLst>
          </p:cNvPr>
          <p:cNvSpPr/>
          <p:nvPr userDrawn="1"/>
        </p:nvSpPr>
        <p:spPr>
          <a:xfrm>
            <a:off x="1" y="4776498"/>
            <a:ext cx="12192000" cy="1127913"/>
          </a:xfrm>
          <a:prstGeom prst="rect">
            <a:avLst/>
          </a:prstGeom>
          <a:solidFill>
            <a:srgbClr val="004B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20F103-430B-5E59-B6C7-1223AA4DD7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85867" y="372221"/>
            <a:ext cx="2977259" cy="5238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9E0A54-49A3-9CBE-2B8F-A6E214F04A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28153" y="932877"/>
            <a:ext cx="10701494" cy="597050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5D6169D-EA91-BB1D-0910-EC9F25BBEA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3414" y="2467862"/>
            <a:ext cx="7275224" cy="12255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algn="r">
              <a:defRPr b="1">
                <a:solidFill>
                  <a:schemeClr val="bg1"/>
                </a:solidFill>
                <a:latin typeface="Aptos" panose="020B0004020202020204" pitchFamily="34" charset="0"/>
              </a:defRPr>
            </a:lvl2pPr>
            <a:lvl3pPr algn="r">
              <a:defRPr b="1">
                <a:solidFill>
                  <a:schemeClr val="bg1"/>
                </a:solidFill>
                <a:latin typeface="Aptos" panose="020B0004020202020204" pitchFamily="34" charset="0"/>
              </a:defRPr>
            </a:lvl3pPr>
            <a:lvl4pPr algn="r">
              <a:defRPr b="1">
                <a:solidFill>
                  <a:schemeClr val="bg1"/>
                </a:solidFill>
                <a:latin typeface="Aptos" panose="020B0004020202020204" pitchFamily="34" charset="0"/>
              </a:defRPr>
            </a:lvl4pPr>
            <a:lvl5pPr algn="r">
              <a:defRPr b="1">
                <a:solidFill>
                  <a:schemeClr val="bg1"/>
                </a:solidFill>
                <a:latin typeface="Aptos" panose="020B0004020202020204" pitchFamily="34" charset="0"/>
              </a:defRPr>
            </a:lvl5pPr>
          </a:lstStyle>
          <a:p>
            <a:pPr algn="r"/>
            <a:r>
              <a:rPr lang="en-GB" sz="2800" b="1">
                <a:solidFill>
                  <a:schemeClr val="bg1"/>
                </a:solidFill>
                <a:latin typeface="Aptos" panose="020B0004020202020204" pitchFamily="34" charset="0"/>
              </a:rPr>
              <a:t>Title of your presentation</a:t>
            </a:r>
            <a:br>
              <a:rPr lang="en-GB" sz="2800" b="1">
                <a:solidFill>
                  <a:schemeClr val="bg1"/>
                </a:solidFill>
                <a:latin typeface="Aptos" panose="020B0004020202020204" pitchFamily="34" charset="0"/>
              </a:rPr>
            </a:br>
            <a:r>
              <a:rPr lang="en-GB" sz="2800" b="1">
                <a:solidFill>
                  <a:schemeClr val="bg1"/>
                </a:solidFill>
                <a:latin typeface="Aptos" panose="020B0004020202020204" pitchFamily="34" charset="0"/>
              </a:rPr>
              <a:t>second row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482BB189-7A31-ECF5-C442-8D6095B0B5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414" y="3844440"/>
            <a:ext cx="5610225" cy="5381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50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algn="r"/>
            <a:r>
              <a:rPr lang="en-GB" sz="2800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</a:rPr>
              <a:t>Subtitle of presentation</a:t>
            </a:r>
            <a:endParaRPr lang="en-US" sz="2800">
              <a:solidFill>
                <a:schemeClr val="bg1"/>
              </a:solidFill>
              <a:latin typeface="Aptos" panose="020B0004020202020204" pitchFamily="34" charset="0"/>
              <a:ea typeface="+mn-lt"/>
              <a:cs typeface="+mn-lt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ADE8B9F4-985C-3692-0DD3-8CA9A22FC7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3414" y="4867938"/>
            <a:ext cx="5309478" cy="99841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2500" b="0" i="0" u="none" strike="noStrike" smtClean="0">
                <a:solidFill>
                  <a:schemeClr val="bg1"/>
                </a:solidFill>
                <a:effectLst/>
              </a:defRPr>
            </a:lvl1pPr>
          </a:lstStyle>
          <a:p>
            <a:pPr algn="r"/>
            <a:r>
              <a:rPr lang="en-GB" sz="2800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</a:rPr>
              <a:t>Presenter/ Date</a:t>
            </a:r>
            <a:endParaRPr lang="en-US" sz="2800">
              <a:solidFill>
                <a:schemeClr val="bg1"/>
              </a:solidFill>
              <a:latin typeface="Aptos" panose="020B0004020202020204" pitchFamily="34" charset="0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1797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110AC1-EEE6-1534-4D51-43B7260D0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536ED3-F507-98FF-1F44-AF9870EEDE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56426" y="6206441"/>
            <a:ext cx="2704070" cy="47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91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716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0E226E-99B2-D4CA-BC42-C053C304DE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995" y="-1"/>
            <a:ext cx="12230995" cy="6858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475386-1097-DB54-7902-10DB38B765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89506" y="2419109"/>
            <a:ext cx="12553907" cy="44388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B0DC63-51A6-C7FC-4E0F-7209864DBA4F}"/>
              </a:ext>
            </a:extLst>
          </p:cNvPr>
          <p:cNvSpPr txBox="1"/>
          <p:nvPr userDrawn="1"/>
        </p:nvSpPr>
        <p:spPr>
          <a:xfrm>
            <a:off x="2551928" y="2700720"/>
            <a:ext cx="7088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>
                <a:solidFill>
                  <a:schemeClr val="bg1"/>
                </a:solidFill>
                <a:latin typeface="Aptos" panose="020B0004020202020204" pitchFamily="34" charset="0"/>
              </a:rPr>
              <a:t>Thank you!</a:t>
            </a:r>
          </a:p>
        </p:txBody>
      </p:sp>
      <p:sp>
        <p:nvSpPr>
          <p:cNvPr id="2" name="TextBox 1">
            <a:hlinkClick r:id="rId4"/>
            <a:extLst>
              <a:ext uri="{FF2B5EF4-FFF2-40B4-BE49-F238E27FC236}">
                <a16:creationId xmlns:a16="http://schemas.microsoft.com/office/drawing/2014/main" id="{D7F18246-AE2D-6E55-B572-1D92A195C197}"/>
              </a:ext>
            </a:extLst>
          </p:cNvPr>
          <p:cNvSpPr txBox="1"/>
          <p:nvPr userDrawn="1"/>
        </p:nvSpPr>
        <p:spPr>
          <a:xfrm>
            <a:off x="2551928" y="3798000"/>
            <a:ext cx="708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err="1">
                <a:solidFill>
                  <a:schemeClr val="bg1"/>
                </a:solidFill>
                <a:latin typeface="Aptos" panose="020B0004020202020204" pitchFamily="34" charset="0"/>
              </a:rPr>
              <a:t>eea.europa.eu</a:t>
            </a:r>
            <a:endParaRPr lang="en-GB" sz="2400" b="1" u="sng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4B464B-7C1C-5FAA-625A-DB2F28E109D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31497" y="767177"/>
            <a:ext cx="2977259" cy="52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0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aterm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EEF034-1A8A-062F-A9C0-AC163A19FC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9151" y="1863524"/>
            <a:ext cx="14125192" cy="499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19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9A9DA6-E5F5-44F6-F825-8F6AB6E374A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56426" y="6206442"/>
            <a:ext cx="2704070" cy="47576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7B4D80-BB84-7155-ECD3-51D86135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659433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5" r:id="rId2"/>
    <p:sldLayoutId id="2147483780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ptos ExtraBold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9022AE-D4F6-8783-9833-E53738FBECA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256426" y="6206441"/>
            <a:ext cx="2704070" cy="47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2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68" r:id="rId2"/>
    <p:sldLayoutId id="2147483759" r:id="rId3"/>
    <p:sldLayoutId id="2147483762" r:id="rId4"/>
    <p:sldLayoutId id="2147483761" r:id="rId5"/>
    <p:sldLayoutId id="2147483769" r:id="rId6"/>
    <p:sldLayoutId id="214748377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31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hyperlink" Target="https://www.eea.europa.eu/en/analysis/publications/europes-state-of-water-2024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hyperlink" Target="https://www.eea.europa.eu/en/europe-environment-2025/thematic-briefings/biodiversity-and-ecosystems/water-and-climate-impacts" TargetMode="External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png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emf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svg"/><Relationship Id="rId7" Type="http://schemas.openxmlformats.org/officeDocument/2006/relationships/hyperlink" Target="https://zenodo.org/records/14054503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eea.europa.eu/en/europe-environment-2025/thematic-briefings/climate-change/greenhouse-gas-emissions" TargetMode="Externa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emf"/><Relationship Id="rId4" Type="http://schemas.openxmlformats.org/officeDocument/2006/relationships/image" Target="../media/image3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emf"/><Relationship Id="rId5" Type="http://schemas.openxmlformats.org/officeDocument/2006/relationships/image" Target="../media/image3.emf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eea.europa.eu/en/europe-environment-2025/thematic-briefings/environment-and-human-health/air-pollution-and-impacts-on-human-health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emf"/><Relationship Id="rId4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emf"/><Relationship Id="rId5" Type="http://schemas.openxmlformats.org/officeDocument/2006/relationships/image" Target="../media/image3.emf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c.europa.eu/eurostat/databrowser/view/env_ac_curm__custom_13756021/default/table?lang=en" TargetMode="Externa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png"/><Relationship Id="rId5" Type="http://schemas.openxmlformats.org/officeDocument/2006/relationships/image" Target="../media/image21.emf"/><Relationship Id="rId4" Type="http://schemas.openxmlformats.org/officeDocument/2006/relationships/image" Target="../media/image3.emf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11" Type="http://schemas.openxmlformats.org/officeDocument/2006/relationships/image" Target="../media/image22.emf"/><Relationship Id="rId5" Type="http://schemas.openxmlformats.org/officeDocument/2006/relationships/image" Target="../media/image16.jpeg"/><Relationship Id="rId10" Type="http://schemas.openxmlformats.org/officeDocument/2006/relationships/image" Target="../media/image21.emf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5" Type="http://schemas.openxmlformats.org/officeDocument/2006/relationships/image" Target="../media/image29.png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eea.europa.eu/en/analysis/publications/state-of-nature-in-the-eu-2020" TargetMode="Externa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D3472-5C14-D852-EAFF-BE9070515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7979F0-2BE2-C6BD-1C2B-447FB5695E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/>
              <a:t>Europe’s environment 2025</a:t>
            </a:r>
          </a:p>
          <a:p>
            <a:pPr algn="l"/>
            <a:endParaRPr lang="en-PT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060FB-CE7A-B06A-FC6C-7355A67920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5775" y="3159918"/>
            <a:ext cx="6172933" cy="538163"/>
          </a:xfrm>
        </p:spPr>
        <p:txBody>
          <a:bodyPr/>
          <a:lstStyle/>
          <a:p>
            <a:r>
              <a:rPr lang="en-US" sz="2800" b="1" dirty="0"/>
              <a:t>Knowledge for resilience, prosperity and sustainability</a:t>
            </a:r>
            <a:endParaRPr lang="en-PT" sz="28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02F15D-D344-A2FE-2882-650681A3C0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3414" y="5067929"/>
            <a:ext cx="5068742" cy="415485"/>
          </a:xfrm>
        </p:spPr>
        <p:txBody>
          <a:bodyPr/>
          <a:lstStyle/>
          <a:p>
            <a:r>
              <a:rPr lang="en-US" sz="2000">
                <a:solidFill>
                  <a:schemeClr val="bg1"/>
                </a:solidFill>
                <a:latin typeface="Aptos" panose="020B0004020202020204" pitchFamily="34" charset="0"/>
              </a:rPr>
              <a:t>Leena </a:t>
            </a:r>
            <a:r>
              <a:rPr lang="en-US" sz="2000" err="1">
                <a:solidFill>
                  <a:schemeClr val="bg1"/>
                </a:solidFill>
                <a:latin typeface="Aptos" panose="020B0004020202020204" pitchFamily="34" charset="0"/>
              </a:rPr>
              <a:t>Ylä</a:t>
            </a:r>
            <a:r>
              <a:rPr lang="en-US" sz="2000">
                <a:solidFill>
                  <a:schemeClr val="bg1"/>
                </a:solidFill>
                <a:latin typeface="Aptos" panose="020B0004020202020204" pitchFamily="34" charset="0"/>
              </a:rPr>
              <a:t>-Mononen, EEA Executive Director, 30 September 2025</a:t>
            </a:r>
          </a:p>
          <a:p>
            <a:endParaRPr lang="en-PT" sz="20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15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europe with brown and white colors&#10;&#10;AI-generated content may be incorrect.">
            <a:extLst>
              <a:ext uri="{FF2B5EF4-FFF2-40B4-BE49-F238E27FC236}">
                <a16:creationId xmlns:a16="http://schemas.microsoft.com/office/drawing/2014/main" id="{8E821EBD-E751-4FDD-4F34-C8AD0362DBD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26" y="1101208"/>
            <a:ext cx="6100943" cy="54255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7581BC-5FF5-2E5D-870F-C649B4AA9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26" y="299757"/>
            <a:ext cx="11922074" cy="662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B2EA1C-559F-AF4D-F3B8-5DE16A4A8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1540" y="295182"/>
            <a:ext cx="1887392" cy="66735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7B977D8-8C3E-C37A-9887-EC4ED668F37F}"/>
              </a:ext>
            </a:extLst>
          </p:cNvPr>
          <p:cNvSpPr txBox="1">
            <a:spLocks/>
          </p:cNvSpPr>
          <p:nvPr/>
        </p:nvSpPr>
        <p:spPr>
          <a:xfrm>
            <a:off x="269926" y="308128"/>
            <a:ext cx="11922074" cy="662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ptos Extra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GB" sz="2800">
                <a:solidFill>
                  <a:srgbClr val="3D5265"/>
                </a:solidFill>
                <a:latin typeface="Aptos" panose="020B0004020202020204" pitchFamily="34" charset="0"/>
              </a:rPr>
              <a:t>Water resources under pressure</a:t>
            </a:r>
            <a:endParaRPr lang="en-PT" sz="2800" b="0">
              <a:solidFill>
                <a:srgbClr val="3D5265"/>
              </a:solidFill>
              <a:latin typeface="Aptos" panose="020B00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1C5A30-91B6-C1C0-1E2F-B2A28C8D398A}"/>
              </a:ext>
            </a:extLst>
          </p:cNvPr>
          <p:cNvSpPr txBox="1"/>
          <p:nvPr/>
        </p:nvSpPr>
        <p:spPr>
          <a:xfrm>
            <a:off x="269926" y="1126166"/>
            <a:ext cx="25624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1600" b="0" i="0">
                <a:solidFill>
                  <a:srgbClr val="3D5265"/>
                </a:solidFill>
                <a:effectLst/>
                <a:latin typeface="Aptos" panose="020B0004020202020204" pitchFamily="34" charset="0"/>
              </a:rPr>
              <a:t>Seasonal water scarcity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D430A3-B332-5CE6-4775-20BE0F35B212}"/>
              </a:ext>
            </a:extLst>
          </p:cNvPr>
          <p:cNvSpPr txBox="1"/>
          <p:nvPr/>
        </p:nvSpPr>
        <p:spPr>
          <a:xfrm>
            <a:off x="269926" y="6507852"/>
            <a:ext cx="19069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PT"/>
            </a:defPPr>
            <a:lvl1pPr>
              <a:buNone/>
              <a:defRPr sz="1400" b="0" i="0">
                <a:solidFill>
                  <a:srgbClr val="3D5265"/>
                </a:solidFill>
                <a:effectLst/>
                <a:latin typeface="Aptos" panose="020B0004020202020204" pitchFamily="34" charset="0"/>
              </a:defRPr>
            </a:lvl1pPr>
          </a:lstStyle>
          <a:p>
            <a:r>
              <a:rPr lang="en-US"/>
              <a:t>Source: </a:t>
            </a:r>
            <a:r>
              <a:rPr lang="en-US">
                <a:hlinkClick r:id="rId5"/>
              </a:rPr>
              <a:t>EEA, 2025</a:t>
            </a:r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F403B08-9A0A-37A3-1CF6-D1CD14E0D08B}"/>
              </a:ext>
            </a:extLst>
          </p:cNvPr>
          <p:cNvGrpSpPr/>
          <p:nvPr/>
        </p:nvGrpSpPr>
        <p:grpSpPr>
          <a:xfrm>
            <a:off x="6936059" y="1116254"/>
            <a:ext cx="4986015" cy="4905407"/>
            <a:chOff x="6201937" y="1250066"/>
            <a:chExt cx="4601901" cy="448166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437ED39-0570-6361-0A77-F78EBF299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30963" y="1250066"/>
              <a:ext cx="4572875" cy="448166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88589D-9513-FC33-84D4-911FBD058D8D}"/>
                </a:ext>
              </a:extLst>
            </p:cNvPr>
            <p:cNvSpPr txBox="1"/>
            <p:nvPr/>
          </p:nvSpPr>
          <p:spPr>
            <a:xfrm>
              <a:off x="6250834" y="1640983"/>
              <a:ext cx="20320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Manufacturing, mining, quarrying, construction</a:t>
              </a:r>
              <a:endParaRPr lang="en-DK" sz="14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6A9D991-FB8F-B003-5E94-615F8E6361A4}"/>
                </a:ext>
              </a:extLst>
            </p:cNvPr>
            <p:cNvSpPr txBox="1"/>
            <p:nvPr/>
          </p:nvSpPr>
          <p:spPr>
            <a:xfrm>
              <a:off x="6242114" y="2612681"/>
              <a:ext cx="11734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Household &amp; services</a:t>
              </a:r>
              <a:endParaRPr lang="en-DK" sz="14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6544993-8542-CA6E-1119-91B1E34B2446}"/>
                </a:ext>
              </a:extLst>
            </p:cNvPr>
            <p:cNvSpPr/>
            <p:nvPr/>
          </p:nvSpPr>
          <p:spPr>
            <a:xfrm>
              <a:off x="6356195" y="2152185"/>
              <a:ext cx="657922" cy="3233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C3ADA2C-0612-2EC3-D581-FA48B9B1CC95}"/>
                </a:ext>
              </a:extLst>
            </p:cNvPr>
            <p:cNvSpPr/>
            <p:nvPr/>
          </p:nvSpPr>
          <p:spPr>
            <a:xfrm>
              <a:off x="6242114" y="4850780"/>
              <a:ext cx="772003" cy="2676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AC7237D-21B3-7D20-57B4-6C1C5DEBC7EA}"/>
                </a:ext>
              </a:extLst>
            </p:cNvPr>
            <p:cNvSpPr/>
            <p:nvPr/>
          </p:nvSpPr>
          <p:spPr>
            <a:xfrm>
              <a:off x="6299154" y="5044070"/>
              <a:ext cx="915685" cy="2676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18066AC-A453-EE76-7489-BB6F3AA2666E}"/>
                </a:ext>
              </a:extLst>
            </p:cNvPr>
            <p:cNvSpPr/>
            <p:nvPr/>
          </p:nvSpPr>
          <p:spPr>
            <a:xfrm>
              <a:off x="7125631" y="5040356"/>
              <a:ext cx="146248" cy="2676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E7EB3B5-F242-B60D-04DE-F7C982AD999B}"/>
                </a:ext>
              </a:extLst>
            </p:cNvPr>
            <p:cNvSpPr/>
            <p:nvPr/>
          </p:nvSpPr>
          <p:spPr>
            <a:xfrm>
              <a:off x="7266880" y="5170454"/>
              <a:ext cx="146248" cy="2676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C7B5F29-C1FD-FF3F-9108-A808A22737D3}"/>
                </a:ext>
              </a:extLst>
            </p:cNvPr>
            <p:cNvSpPr txBox="1"/>
            <p:nvPr/>
          </p:nvSpPr>
          <p:spPr>
            <a:xfrm>
              <a:off x="6201937" y="3635086"/>
              <a:ext cx="22761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Cooling: manufacturing &amp; energy generation</a:t>
              </a:r>
              <a:endParaRPr lang="en-DK" sz="14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0A4AA9B-FC41-0512-5788-09BDA85E47D0}"/>
                </a:ext>
              </a:extLst>
            </p:cNvPr>
            <p:cNvSpPr/>
            <p:nvPr/>
          </p:nvSpPr>
          <p:spPr>
            <a:xfrm>
              <a:off x="6768790" y="1339899"/>
              <a:ext cx="1502984" cy="3233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21AC6B8-A208-A07C-ABA8-04C088474674}"/>
                </a:ext>
              </a:extLst>
            </p:cNvPr>
            <p:cNvSpPr/>
            <p:nvPr/>
          </p:nvSpPr>
          <p:spPr>
            <a:xfrm>
              <a:off x="9556595" y="1579207"/>
              <a:ext cx="764710" cy="3233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CB81A01-A257-2F54-A5F2-1071B5094B76}"/>
                </a:ext>
              </a:extLst>
            </p:cNvPr>
            <p:cNvSpPr txBox="1"/>
            <p:nvPr/>
          </p:nvSpPr>
          <p:spPr>
            <a:xfrm>
              <a:off x="8791972" y="3961856"/>
              <a:ext cx="16979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Agriculture</a:t>
              </a:r>
              <a:endParaRPr lang="en-DK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938BEBB-3BCD-0C35-F72B-8DB54329AA17}"/>
                </a:ext>
              </a:extLst>
            </p:cNvPr>
            <p:cNvSpPr/>
            <p:nvPr/>
          </p:nvSpPr>
          <p:spPr>
            <a:xfrm>
              <a:off x="8062332" y="2475571"/>
              <a:ext cx="323385" cy="323386"/>
            </a:xfrm>
            <a:prstGeom prst="rect">
              <a:avLst/>
            </a:prstGeom>
            <a:solidFill>
              <a:srgbClr val="FFF6C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F200EEC-37A4-FD3F-A007-4F733504B015}"/>
                </a:ext>
              </a:extLst>
            </p:cNvPr>
            <p:cNvSpPr txBox="1"/>
            <p:nvPr/>
          </p:nvSpPr>
          <p:spPr>
            <a:xfrm>
              <a:off x="7848879" y="2278161"/>
              <a:ext cx="579863" cy="309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11%</a:t>
              </a:r>
              <a:endParaRPr lang="en-DK" sz="1600" b="1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4C2D4DB-1798-D78D-1ACC-ED9443F0CF49}"/>
                </a:ext>
              </a:extLst>
            </p:cNvPr>
            <p:cNvSpPr/>
            <p:nvPr/>
          </p:nvSpPr>
          <p:spPr>
            <a:xfrm>
              <a:off x="7413128" y="2988527"/>
              <a:ext cx="203155" cy="277472"/>
            </a:xfrm>
            <a:prstGeom prst="rect">
              <a:avLst/>
            </a:prstGeom>
            <a:solidFill>
              <a:srgbClr val="F9D93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4700B51-CB04-71E2-49F6-E3FE3D969E13}"/>
                </a:ext>
              </a:extLst>
            </p:cNvPr>
            <p:cNvSpPr txBox="1"/>
            <p:nvPr/>
          </p:nvSpPr>
          <p:spPr>
            <a:xfrm>
              <a:off x="7269016" y="2974307"/>
              <a:ext cx="5798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PT"/>
              </a:defPPr>
              <a:lvl1pPr>
                <a:defRPr sz="1600" b="1"/>
              </a:lvl1pPr>
            </a:lstStyle>
            <a:p>
              <a:r>
                <a:rPr lang="en-US" dirty="0"/>
                <a:t>13%</a:t>
              </a:r>
              <a:endParaRPr lang="en-DK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3438BF9-AC22-BA14-5826-8DC14CDEF8AC}"/>
                </a:ext>
              </a:extLst>
            </p:cNvPr>
            <p:cNvSpPr/>
            <p:nvPr/>
          </p:nvSpPr>
          <p:spPr>
            <a:xfrm>
              <a:off x="7340004" y="4158306"/>
              <a:ext cx="276279" cy="267630"/>
            </a:xfrm>
            <a:prstGeom prst="rect">
              <a:avLst/>
            </a:prstGeom>
            <a:solidFill>
              <a:srgbClr val="FBAF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1A42AF3-2A37-D8D1-28EC-4E0860B234BE}"/>
                </a:ext>
              </a:extLst>
            </p:cNvPr>
            <p:cNvSpPr txBox="1"/>
            <p:nvPr/>
          </p:nvSpPr>
          <p:spPr>
            <a:xfrm>
              <a:off x="7326351" y="4210669"/>
              <a:ext cx="5798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PT"/>
              </a:defPPr>
              <a:lvl1pPr>
                <a:defRPr sz="1600" b="1"/>
              </a:lvl1pPr>
            </a:lstStyle>
            <a:p>
              <a:r>
                <a:rPr lang="en-US" dirty="0"/>
                <a:t>17%</a:t>
              </a:r>
              <a:endParaRPr lang="en-DK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2C43D08-2B13-EA67-AC05-DFCDB2623AAE}"/>
                </a:ext>
              </a:extLst>
            </p:cNvPr>
            <p:cNvSpPr/>
            <p:nvPr/>
          </p:nvSpPr>
          <p:spPr>
            <a:xfrm>
              <a:off x="9327053" y="3429000"/>
              <a:ext cx="430264" cy="320820"/>
            </a:xfrm>
            <a:prstGeom prst="rect">
              <a:avLst/>
            </a:prstGeom>
            <a:solidFill>
              <a:srgbClr val="F8983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3E5CD20-5D35-9E9B-0AF9-1C4E5B59AA1A}"/>
                </a:ext>
              </a:extLst>
            </p:cNvPr>
            <p:cNvSpPr txBox="1"/>
            <p:nvPr/>
          </p:nvSpPr>
          <p:spPr>
            <a:xfrm>
              <a:off x="9061091" y="3478606"/>
              <a:ext cx="5798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PT"/>
              </a:defPPr>
              <a:lvl1pPr>
                <a:defRPr sz="1600" b="1"/>
              </a:lvl1pPr>
            </a:lstStyle>
            <a:p>
              <a:r>
                <a:rPr lang="en-US" dirty="0"/>
                <a:t>59%</a:t>
              </a:r>
              <a:endParaRPr lang="en-DK" dirty="0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031039B3-0995-9F41-712E-EED104230A57}"/>
              </a:ext>
            </a:extLst>
          </p:cNvPr>
          <p:cNvSpPr txBox="1"/>
          <p:nvPr/>
        </p:nvSpPr>
        <p:spPr>
          <a:xfrm>
            <a:off x="9072169" y="1126166"/>
            <a:ext cx="29749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1600" b="0" i="0">
                <a:solidFill>
                  <a:srgbClr val="3D5265"/>
                </a:solidFill>
                <a:effectLst/>
                <a:latin typeface="Aptos" panose="020B0004020202020204" pitchFamily="34" charset="0"/>
              </a:rPr>
              <a:t>Water consumption by sector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37E0D52-D53E-739D-29CE-F8C78F9261C6}"/>
              </a:ext>
            </a:extLst>
          </p:cNvPr>
          <p:cNvSpPr txBox="1"/>
          <p:nvPr/>
        </p:nvSpPr>
        <p:spPr>
          <a:xfrm>
            <a:off x="6936059" y="6192400"/>
            <a:ext cx="19069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PT"/>
            </a:defPPr>
            <a:lvl1pPr>
              <a:buNone/>
              <a:defRPr sz="1400" b="0" i="0">
                <a:solidFill>
                  <a:srgbClr val="3D5265"/>
                </a:solidFill>
                <a:effectLst/>
                <a:latin typeface="Aptos" panose="020B0004020202020204" pitchFamily="34" charset="0"/>
              </a:defRPr>
            </a:lvl1pPr>
          </a:lstStyle>
          <a:p>
            <a:r>
              <a:rPr lang="en-US"/>
              <a:t>Source: </a:t>
            </a:r>
            <a:r>
              <a:rPr lang="en-US">
                <a:hlinkClick r:id="rId7"/>
              </a:rPr>
              <a:t>EEA, 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6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5B40E-E6A3-7F5C-B725-43F8BFEF6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ry cracked ground with mountains in the background&#10;&#10;AI-generated content may be incorrect.">
            <a:extLst>
              <a:ext uri="{FF2B5EF4-FFF2-40B4-BE49-F238E27FC236}">
                <a16:creationId xmlns:a16="http://schemas.microsoft.com/office/drawing/2014/main" id="{FEC989B4-74BF-9A44-E342-31BE96D5C1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101" b="5042"/>
          <a:stretch>
            <a:fillRect/>
          </a:stretch>
        </p:blipFill>
        <p:spPr>
          <a:xfrm>
            <a:off x="1" y="0"/>
            <a:ext cx="12225816" cy="6874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52FCEF-4F31-D7DC-E0AD-538EFA69B3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6426" y="6206441"/>
            <a:ext cx="2704070" cy="4757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3FCA1F-7B1C-0B24-D85E-3E1C048633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883003" y="1549003"/>
            <a:ext cx="5664994" cy="4953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88738A-6723-AAB1-3E0D-1659CDD99360}"/>
              </a:ext>
            </a:extLst>
          </p:cNvPr>
          <p:cNvSpPr txBox="1"/>
          <p:nvPr/>
        </p:nvSpPr>
        <p:spPr>
          <a:xfrm rot="16200000">
            <a:off x="10818903" y="1376279"/>
            <a:ext cx="24845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100">
                <a:solidFill>
                  <a:schemeClr val="bg1"/>
                </a:solidFill>
              </a:rPr>
              <a:t>©David Ramos via Getty Images</a:t>
            </a:r>
          </a:p>
        </p:txBody>
      </p:sp>
    </p:spTree>
    <p:extLst>
      <p:ext uri="{BB962C8B-B14F-4D97-AF65-F5344CB8AC3E}">
        <p14:creationId xmlns:p14="http://schemas.microsoft.com/office/powerpoint/2010/main" val="426040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63CEA-BF74-C876-1E3E-1CAFFB31F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dry cracked ground with mountains in the background&#10;&#10;AI-generated content may be incorrect.">
            <a:extLst>
              <a:ext uri="{FF2B5EF4-FFF2-40B4-BE49-F238E27FC236}">
                <a16:creationId xmlns:a16="http://schemas.microsoft.com/office/drawing/2014/main" id="{6F8926ED-8D1D-233A-80C7-7D7E27362C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101" b="5042"/>
          <a:stretch>
            <a:fillRect/>
          </a:stretch>
        </p:blipFill>
        <p:spPr>
          <a:xfrm>
            <a:off x="-16908" y="0"/>
            <a:ext cx="12225816" cy="6874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F1BCE4-13B3-5E59-10C5-253C2BB666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6426" y="6206441"/>
            <a:ext cx="2704070" cy="4757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C0F9DA-A1DE-1AC3-DFC7-E519CAC1AD20}"/>
              </a:ext>
            </a:extLst>
          </p:cNvPr>
          <p:cNvSpPr/>
          <p:nvPr/>
        </p:nvSpPr>
        <p:spPr>
          <a:xfrm>
            <a:off x="-10391" y="4167"/>
            <a:ext cx="6324102" cy="686422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1337BE8-B4D5-470A-0117-8C0A53922E41}"/>
              </a:ext>
            </a:extLst>
          </p:cNvPr>
          <p:cNvSpPr txBox="1">
            <a:spLocks/>
          </p:cNvSpPr>
          <p:nvPr/>
        </p:nvSpPr>
        <p:spPr>
          <a:xfrm>
            <a:off x="501739" y="299756"/>
            <a:ext cx="6711861" cy="662782"/>
          </a:xfrm>
          <a:prstGeom prst="rect">
            <a:avLst/>
          </a:prstGeom>
          <a:solidFill>
            <a:schemeClr val="bg1">
              <a:alpha val="75279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ptos Extra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GB" sz="4000">
                <a:solidFill>
                  <a:srgbClr val="3D5265"/>
                </a:solidFill>
                <a:latin typeface="Aptos" panose="020B0004020202020204" pitchFamily="34" charset="0"/>
              </a:rPr>
              <a:t>Slide title: </a:t>
            </a:r>
            <a:r>
              <a:rPr lang="en-GB" sz="4000" b="0">
                <a:solidFill>
                  <a:srgbClr val="3D5265"/>
                </a:solidFill>
                <a:latin typeface="Aptos" panose="020B0004020202020204" pitchFamily="34" charset="0"/>
              </a:rPr>
              <a:t>and here</a:t>
            </a:r>
            <a:endParaRPr lang="en-PT" sz="4000" b="0">
              <a:solidFill>
                <a:srgbClr val="3D5265"/>
              </a:solidFill>
              <a:latin typeface="Aptos" panose="020B00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8864296-FC8C-4D0E-CCD5-1BB1CBF13B60}"/>
              </a:ext>
            </a:extLst>
          </p:cNvPr>
          <p:cNvSpPr txBox="1">
            <a:spLocks/>
          </p:cNvSpPr>
          <p:nvPr/>
        </p:nvSpPr>
        <p:spPr>
          <a:xfrm>
            <a:off x="501739" y="299756"/>
            <a:ext cx="6711861" cy="662782"/>
          </a:xfrm>
          <a:prstGeom prst="rect">
            <a:avLst/>
          </a:prstGeom>
          <a:solidFill>
            <a:schemeClr val="bg1">
              <a:alpha val="75279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>
                <a:solidFill>
                  <a:srgbClr val="3D5265"/>
                </a:solidFill>
                <a:latin typeface="Aptos" panose="020B0004020202020204" pitchFamily="34" charset="0"/>
              </a:rPr>
              <a:t>Slide title: and here</a:t>
            </a:r>
            <a:endParaRPr lang="en-PT" sz="4000">
              <a:solidFill>
                <a:srgbClr val="3D5265"/>
              </a:solidFill>
              <a:latin typeface="Aptos" panose="020B00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34A690B-6D5A-BAA8-61E8-8BABDB4D6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421" y="299757"/>
            <a:ext cx="8635941" cy="662782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BF9E0E20-84AD-7AED-F459-CC6E3A66B8B8}"/>
              </a:ext>
            </a:extLst>
          </p:cNvPr>
          <p:cNvSpPr txBox="1">
            <a:spLocks/>
          </p:cNvSpPr>
          <p:nvPr/>
        </p:nvSpPr>
        <p:spPr>
          <a:xfrm>
            <a:off x="482422" y="299756"/>
            <a:ext cx="8635940" cy="662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ptos ExtraBold" panose="020B00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Europe’s environment: climate change</a:t>
            </a:r>
            <a:endParaRPr kumimoji="0" lang="en-PT" sz="2800" b="0" i="0" u="none" strike="noStrike" kern="1200" cap="none" spc="0" normalizeH="0" baseline="0" noProof="0">
              <a:ln>
                <a:noFill/>
              </a:ln>
              <a:solidFill>
                <a:srgbClr val="3D5265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101C2B-9A0E-D606-9444-737829248AD2}"/>
              </a:ext>
            </a:extLst>
          </p:cNvPr>
          <p:cNvSpPr txBox="1"/>
          <p:nvPr/>
        </p:nvSpPr>
        <p:spPr>
          <a:xfrm rot="16200000">
            <a:off x="10774272" y="1105262"/>
            <a:ext cx="24845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100" dirty="0">
                <a:solidFill>
                  <a:schemeClr val="bg1"/>
                </a:solidFill>
              </a:rPr>
              <a:t>©David Ramos via Getty Images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65C5F2-9856-4AB0-0FD0-6845F302AE17}"/>
              </a:ext>
            </a:extLst>
          </p:cNvPr>
          <p:cNvSpPr txBox="1"/>
          <p:nvPr/>
        </p:nvSpPr>
        <p:spPr>
          <a:xfrm>
            <a:off x="-50410" y="2116730"/>
            <a:ext cx="3538365" cy="389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dirty="0"/>
              <a:t>Greenhouse gas emissions</a:t>
            </a:r>
          </a:p>
          <a:p>
            <a:pPr algn="r">
              <a:lnSpc>
                <a:spcPct val="200000"/>
              </a:lnSpc>
            </a:pPr>
            <a:r>
              <a:rPr lang="en-US" dirty="0"/>
              <a:t>Mobility system trends</a:t>
            </a:r>
          </a:p>
          <a:p>
            <a:pPr algn="r">
              <a:lnSpc>
                <a:spcPct val="200000"/>
              </a:lnSpc>
            </a:pPr>
            <a:r>
              <a:rPr lang="en-US" dirty="0"/>
              <a:t>Energy system trends</a:t>
            </a:r>
          </a:p>
          <a:p>
            <a:pPr algn="r">
              <a:lnSpc>
                <a:spcPct val="200000"/>
              </a:lnSpc>
            </a:pPr>
            <a:r>
              <a:rPr lang="en-US" dirty="0"/>
              <a:t>CO</a:t>
            </a:r>
            <a:r>
              <a:rPr lang="en-US" baseline="-25000" dirty="0"/>
              <a:t>2 </a:t>
            </a:r>
            <a:r>
              <a:rPr lang="en-US" dirty="0"/>
              <a:t>storage in forests/land</a:t>
            </a:r>
          </a:p>
          <a:p>
            <a:pPr algn="r">
              <a:lnSpc>
                <a:spcPct val="200000"/>
              </a:lnSpc>
            </a:pPr>
            <a:r>
              <a:rPr lang="en-US" dirty="0"/>
              <a:t>Climate risks to economy</a:t>
            </a:r>
          </a:p>
          <a:p>
            <a:pPr algn="r">
              <a:lnSpc>
                <a:spcPct val="200000"/>
              </a:lnSpc>
            </a:pPr>
            <a:r>
              <a:rPr lang="en-US" dirty="0"/>
              <a:t>Climate risks to society</a:t>
            </a:r>
          </a:p>
          <a:p>
            <a:pPr algn="r">
              <a:lnSpc>
                <a:spcPct val="200000"/>
              </a:lnSpc>
            </a:pPr>
            <a:r>
              <a:rPr lang="en-US" dirty="0"/>
              <a:t>Climate change governance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FEFA1AD-2AC6-4350-6F0B-EB3C30CF96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349984"/>
              </p:ext>
            </p:extLst>
          </p:nvPr>
        </p:nvGraphicFramePr>
        <p:xfrm>
          <a:off x="3676102" y="1646029"/>
          <a:ext cx="2509470" cy="4471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735">
                  <a:extLst>
                    <a:ext uri="{9D8B030D-6E8A-4147-A177-3AD203B41FA5}">
                      <a16:colId xmlns:a16="http://schemas.microsoft.com/office/drawing/2014/main" val="169179987"/>
                    </a:ext>
                  </a:extLst>
                </a:gridCol>
                <a:gridCol w="1254735">
                  <a:extLst>
                    <a:ext uri="{9D8B030D-6E8A-4147-A177-3AD203B41FA5}">
                      <a16:colId xmlns:a16="http://schemas.microsoft.com/office/drawing/2014/main" val="2703408226"/>
                    </a:ext>
                  </a:extLst>
                </a:gridCol>
              </a:tblGrid>
              <a:tr h="646831">
                <a:tc>
                  <a:txBody>
                    <a:bodyPr/>
                    <a:lstStyle/>
                    <a:p>
                      <a:r>
                        <a:rPr lang="en-US" sz="1600" dirty="0"/>
                        <a:t>Past trends </a:t>
                      </a:r>
                      <a:r>
                        <a:rPr lang="en-US" sz="1400" dirty="0"/>
                        <a:t>(10-15 years)</a:t>
                      </a:r>
                      <a:endParaRPr lang="en-DK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Outlook</a:t>
                      </a:r>
                      <a:r>
                        <a:rPr lang="en-US" dirty="0"/>
                        <a:t> </a:t>
                      </a:r>
                      <a:r>
                        <a:rPr lang="en-US" sz="1400" dirty="0"/>
                        <a:t>(10-15 years)</a:t>
                      </a:r>
                      <a:endParaRPr lang="en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5661663"/>
                  </a:ext>
                </a:extLst>
              </a:tr>
              <a:tr h="546435">
                <a:tc>
                  <a:txBody>
                    <a:bodyPr/>
                    <a:lstStyle/>
                    <a:p>
                      <a:endParaRPr lang="en-DK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BC3B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6BC3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597630"/>
                  </a:ext>
                </a:extLst>
              </a:tr>
              <a:tr h="546435"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FADE5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FADE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853015"/>
                  </a:ext>
                </a:extLst>
              </a:tr>
              <a:tr h="546435"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6BC3B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FADE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265421"/>
                  </a:ext>
                </a:extLst>
              </a:tr>
              <a:tr h="546435"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E2625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FADE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235458"/>
                  </a:ext>
                </a:extLst>
              </a:tr>
              <a:tr h="546435"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E2625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E262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039432"/>
                  </a:ext>
                </a:extLst>
              </a:tr>
              <a:tr h="546435">
                <a:tc>
                  <a:txBody>
                    <a:bodyPr/>
                    <a:lstStyle/>
                    <a:p>
                      <a:endParaRPr lang="en-DK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ADE5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FADE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685546"/>
                  </a:ext>
                </a:extLst>
              </a:tr>
              <a:tr h="546435">
                <a:tc>
                  <a:txBody>
                    <a:bodyPr/>
                    <a:lstStyle/>
                    <a:p>
                      <a:endParaRPr lang="en-DK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BC3B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6BC3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529439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F40709-B5CE-8785-B29E-23485FBA926A}"/>
              </a:ext>
            </a:extLst>
          </p:cNvPr>
          <p:cNvCxnSpPr>
            <a:cxnSpLocks/>
            <a:stCxn id="7" idx="0"/>
            <a:endCxn id="4" idx="2"/>
          </p:cNvCxnSpPr>
          <p:nvPr/>
        </p:nvCxnSpPr>
        <p:spPr>
          <a:xfrm flipH="1">
            <a:off x="4930837" y="1646029"/>
            <a:ext cx="1" cy="447187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21E49B90-34DA-4868-D5AC-959E26F85208}"/>
              </a:ext>
            </a:extLst>
          </p:cNvPr>
          <p:cNvSpPr/>
          <p:nvPr/>
        </p:nvSpPr>
        <p:spPr>
          <a:xfrm>
            <a:off x="3676103" y="1646029"/>
            <a:ext cx="2509469" cy="44718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16303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54EE3E4-E8A2-6AD5-C7C3-B4F9089461C4}"/>
              </a:ext>
            </a:extLst>
          </p:cNvPr>
          <p:cNvGrpSpPr/>
          <p:nvPr/>
        </p:nvGrpSpPr>
        <p:grpSpPr>
          <a:xfrm>
            <a:off x="146182" y="1525507"/>
            <a:ext cx="5819719" cy="4647814"/>
            <a:chOff x="0" y="1603401"/>
            <a:chExt cx="5965902" cy="4882148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935E4DE5-233A-C082-97E1-F7357D9B5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6183" y="1603401"/>
              <a:ext cx="5819719" cy="488214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EAB1E01-F839-2532-CCAC-15A81A00670D}"/>
                </a:ext>
              </a:extLst>
            </p:cNvPr>
            <p:cNvSpPr/>
            <p:nvPr/>
          </p:nvSpPr>
          <p:spPr>
            <a:xfrm>
              <a:off x="0" y="1603401"/>
              <a:ext cx="5965902" cy="488214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9592525-4CDD-C91B-E852-FBE43B16F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83" y="299757"/>
            <a:ext cx="12045818" cy="662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CF1F73-8183-8FCD-877B-E2A719356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1540" y="295182"/>
            <a:ext cx="1887392" cy="66735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E0730EE-275C-AFB2-37FB-C424EFFB8CB9}"/>
              </a:ext>
            </a:extLst>
          </p:cNvPr>
          <p:cNvSpPr txBox="1">
            <a:spLocks/>
          </p:cNvSpPr>
          <p:nvPr/>
        </p:nvSpPr>
        <p:spPr>
          <a:xfrm>
            <a:off x="146183" y="308128"/>
            <a:ext cx="12045818" cy="662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ptos ExtraBold" panose="020B00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>
                <a:solidFill>
                  <a:srgbClr val="3D5265"/>
                </a:solidFill>
                <a:latin typeface="Aptos" panose="020B0004020202020204" pitchFamily="34" charset="0"/>
              </a:rPr>
              <a:t>Good p</a:t>
            </a:r>
            <a:r>
              <a:rPr kumimoji="0" lang="en-GB" sz="2800" b="1" i="0" u="none" strike="noStrike" kern="1200" cap="none" spc="0" normalizeH="0" baseline="0" noProof="0" err="1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rogress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 on GHG emissions in Europe, but rising globally</a:t>
            </a:r>
            <a:endParaRPr kumimoji="0" lang="en-PT" sz="2800" b="0" i="0" u="none" strike="noStrike" kern="1200" cap="none" spc="0" normalizeH="0" baseline="0" noProof="0">
              <a:ln>
                <a:noFill/>
              </a:ln>
              <a:solidFill>
                <a:srgbClr val="3D5265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A009DD-525F-BDBA-BE11-4D2F6E989819}"/>
              </a:ext>
            </a:extLst>
          </p:cNvPr>
          <p:cNvSpPr txBox="1"/>
          <p:nvPr/>
        </p:nvSpPr>
        <p:spPr>
          <a:xfrm>
            <a:off x="77745" y="6159383"/>
            <a:ext cx="19069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PT"/>
            </a:defPPr>
            <a:lvl1pPr>
              <a:buNone/>
              <a:defRPr sz="1400" b="0" i="0">
                <a:solidFill>
                  <a:srgbClr val="3D5265"/>
                </a:solidFill>
                <a:effectLst/>
                <a:latin typeface="Aptos" panose="020B0004020202020204" pitchFamily="34" charset="0"/>
              </a:defRPr>
            </a:lvl1pPr>
          </a:lstStyle>
          <a:p>
            <a:r>
              <a:rPr lang="en-US"/>
              <a:t>Source: </a:t>
            </a:r>
            <a:r>
              <a:rPr lang="en-US">
                <a:hlinkClick r:id="rId6"/>
              </a:rPr>
              <a:t>EEA, 2025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8D356C-A22B-A4C2-D02F-C66F0B7B4B30}"/>
              </a:ext>
            </a:extLst>
          </p:cNvPr>
          <p:cNvSpPr txBox="1"/>
          <p:nvPr/>
        </p:nvSpPr>
        <p:spPr>
          <a:xfrm>
            <a:off x="146182" y="1161599"/>
            <a:ext cx="54211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600">
                <a:solidFill>
                  <a:srgbClr val="3D5265"/>
                </a:solidFill>
              </a:rPr>
              <a:t>EU </a:t>
            </a:r>
            <a:r>
              <a:rPr lang="da-DK" sz="1600" err="1">
                <a:solidFill>
                  <a:srgbClr val="3D5265"/>
                </a:solidFill>
              </a:rPr>
              <a:t>domestic</a:t>
            </a:r>
            <a:r>
              <a:rPr lang="da-DK" sz="1600">
                <a:solidFill>
                  <a:srgbClr val="3D5265"/>
                </a:solidFill>
              </a:rPr>
              <a:t> </a:t>
            </a:r>
            <a:r>
              <a:rPr lang="en-DK" sz="1600">
                <a:solidFill>
                  <a:srgbClr val="3D5265"/>
                </a:solidFill>
              </a:rPr>
              <a:t>GHG emissions </a:t>
            </a:r>
            <a:r>
              <a:rPr lang="en-US" sz="1600">
                <a:solidFill>
                  <a:srgbClr val="3D5265"/>
                </a:solidFill>
              </a:rPr>
              <a:t>-</a:t>
            </a:r>
            <a:r>
              <a:rPr lang="en-DK" sz="1600">
                <a:solidFill>
                  <a:srgbClr val="3D5265"/>
                </a:solidFill>
              </a:rPr>
              <a:t>37% since 1990</a:t>
            </a:r>
            <a:endParaRPr lang="en-GB" sz="1600">
              <a:solidFill>
                <a:srgbClr val="3D5265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EBEE2E-1392-CDA7-1727-E0DFDD5FF683}"/>
              </a:ext>
            </a:extLst>
          </p:cNvPr>
          <p:cNvSpPr txBox="1"/>
          <p:nvPr/>
        </p:nvSpPr>
        <p:spPr>
          <a:xfrm>
            <a:off x="6034338" y="1161599"/>
            <a:ext cx="54211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rgbClr val="3D5265"/>
                </a:solidFill>
              </a:rPr>
              <a:t>Global GHG emissions continue to rise</a:t>
            </a:r>
            <a:endParaRPr lang="en-GB" sz="1600">
              <a:solidFill>
                <a:srgbClr val="3D5265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52ECCA-17A6-702E-B0F8-6E79AC44A3D5}"/>
              </a:ext>
            </a:extLst>
          </p:cNvPr>
          <p:cNvSpPr txBox="1"/>
          <p:nvPr/>
        </p:nvSpPr>
        <p:spPr>
          <a:xfrm>
            <a:off x="5965901" y="6174996"/>
            <a:ext cx="22190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PT"/>
            </a:defPPr>
            <a:lvl1pPr>
              <a:buNone/>
              <a:defRPr sz="1400" b="0" i="0">
                <a:solidFill>
                  <a:srgbClr val="3D5265"/>
                </a:solidFill>
                <a:effectLst/>
                <a:latin typeface="Aptos" panose="020B0004020202020204" pitchFamily="34" charset="0"/>
              </a:defRPr>
            </a:lvl1pPr>
          </a:lstStyle>
          <a:p>
            <a:r>
              <a:rPr lang="en-US" dirty="0"/>
              <a:t>Source: </a:t>
            </a:r>
            <a:r>
              <a:rPr lang="en-US" dirty="0">
                <a:hlinkClick r:id="rId7"/>
              </a:rPr>
              <a:t>Jones et al., 2024</a:t>
            </a:r>
            <a:endParaRPr lang="en-US" dirty="0"/>
          </a:p>
        </p:txBody>
      </p:sp>
      <p:pic>
        <p:nvPicPr>
          <p:cNvPr id="15" name="Picture 14" descr="A graph on a graph&#10;&#10;AI-generated content may be incorrect.">
            <a:extLst>
              <a:ext uri="{FF2B5EF4-FFF2-40B4-BE49-F238E27FC236}">
                <a16:creationId xmlns:a16="http://schemas.microsoft.com/office/drawing/2014/main" id="{00BDDE93-618C-DC68-E4ED-F3E38801100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800" t="9984" r="3901" b="36528"/>
          <a:stretch>
            <a:fillRect/>
          </a:stretch>
        </p:blipFill>
        <p:spPr>
          <a:xfrm>
            <a:off x="6108502" y="1525508"/>
            <a:ext cx="5598839" cy="46478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453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europe with different colored areas&#10;&#10;AI-generated content may be incorrect.">
            <a:extLst>
              <a:ext uri="{FF2B5EF4-FFF2-40B4-BE49-F238E27FC236}">
                <a16:creationId xmlns:a16="http://schemas.microsoft.com/office/drawing/2014/main" id="{68A58C8E-25CF-D491-2B68-57B6C281F84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069" y="1099457"/>
            <a:ext cx="6381378" cy="56529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E9FC3E-4CA6-4254-C1B0-1B68AEC5488C}"/>
              </a:ext>
            </a:extLst>
          </p:cNvPr>
          <p:cNvSpPr txBox="1"/>
          <p:nvPr/>
        </p:nvSpPr>
        <p:spPr>
          <a:xfrm>
            <a:off x="6720069" y="1137697"/>
            <a:ext cx="36666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PT"/>
            </a:defPPr>
            <a:lvl1pPr>
              <a:buNone/>
              <a:defRPr sz="1400" b="0" i="0">
                <a:solidFill>
                  <a:srgbClr val="3D5265"/>
                </a:solidFill>
                <a:effectLst/>
                <a:latin typeface="Aptos" panose="020B0004020202020204" pitchFamily="34" charset="0"/>
              </a:defRPr>
            </a:lvl1pPr>
          </a:lstStyle>
          <a:p>
            <a:r>
              <a:rPr lang="en-GB" sz="1600" dirty="0"/>
              <a:t>Total economic losses from climate change per capita 1980-2023</a:t>
            </a:r>
            <a:endParaRPr lang="en-DK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420AAE-BD04-DABB-3171-7659DE0A8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69" y="299757"/>
            <a:ext cx="11948932" cy="662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435814-B56F-2EA2-C2D7-80F660179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1540" y="295182"/>
            <a:ext cx="1887392" cy="66735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D844563-BE48-AA34-A09C-A6924B559C45}"/>
              </a:ext>
            </a:extLst>
          </p:cNvPr>
          <p:cNvSpPr txBox="1">
            <a:spLocks/>
          </p:cNvSpPr>
          <p:nvPr/>
        </p:nvSpPr>
        <p:spPr>
          <a:xfrm>
            <a:off x="243069" y="308128"/>
            <a:ext cx="11948932" cy="662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ptos ExtraBold" panose="020B00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3D5265"/>
                </a:solidFill>
                <a:latin typeface="Aptos" panose="020B0004020202020204" pitchFamily="34" charset="0"/>
              </a:rPr>
              <a:t>Climate change drives economic losses</a:t>
            </a:r>
            <a:endParaRPr kumimoji="0" lang="en-PT" sz="2800" b="0" i="0" u="none" strike="noStrike" kern="1200" cap="none" spc="0" normalizeH="0" baseline="0" noProof="0" dirty="0">
              <a:ln>
                <a:noFill/>
              </a:ln>
              <a:solidFill>
                <a:srgbClr val="3D5265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7111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B49DD-85AA-39B4-4298-EFDC670DD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and child on a bicycle&#10;&#10;AI-generated content may be incorrect.">
            <a:extLst>
              <a:ext uri="{FF2B5EF4-FFF2-40B4-BE49-F238E27FC236}">
                <a16:creationId xmlns:a16="http://schemas.microsoft.com/office/drawing/2014/main" id="{E5BAE99E-0C94-B288-55F5-B23B253B10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" t="5862" r="-141" b="9104"/>
          <a:stretch>
            <a:fillRect/>
          </a:stretch>
        </p:blipFill>
        <p:spPr>
          <a:xfrm>
            <a:off x="0" y="0"/>
            <a:ext cx="12203823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D04B1B-0BA3-919D-AA54-19556A2F954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 rot="18589138">
            <a:off x="5595966" y="2275919"/>
            <a:ext cx="7772400" cy="39426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C9EC56-C9E6-375F-992F-C7EF4ADCC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6426" y="6206441"/>
            <a:ext cx="2704070" cy="4757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B27111-4E70-B746-6100-CA6E51730923}"/>
              </a:ext>
            </a:extLst>
          </p:cNvPr>
          <p:cNvSpPr txBox="1"/>
          <p:nvPr/>
        </p:nvSpPr>
        <p:spPr>
          <a:xfrm rot="16200000">
            <a:off x="11175405" y="577394"/>
            <a:ext cx="157018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>
                <a:solidFill>
                  <a:schemeClr val="bg1"/>
                </a:solidFill>
              </a:rPr>
              <a:t>© Fan LI, My City EEA</a:t>
            </a:r>
          </a:p>
        </p:txBody>
      </p:sp>
    </p:spTree>
    <p:extLst>
      <p:ext uri="{BB962C8B-B14F-4D97-AF65-F5344CB8AC3E}">
        <p14:creationId xmlns:p14="http://schemas.microsoft.com/office/powerpoint/2010/main" val="230126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16A38-A8F8-8D43-6BFE-C82CC4219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and child on a bicycle&#10;&#10;AI-generated content may be incorrect.">
            <a:extLst>
              <a:ext uri="{FF2B5EF4-FFF2-40B4-BE49-F238E27FC236}">
                <a16:creationId xmlns:a16="http://schemas.microsoft.com/office/drawing/2014/main" id="{864753DD-214C-9D1E-B231-C36421F921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" t="5862" r="-141" b="9104"/>
          <a:stretch>
            <a:fillRect/>
          </a:stretch>
        </p:blipFill>
        <p:spPr>
          <a:xfrm>
            <a:off x="0" y="0"/>
            <a:ext cx="12203823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B18EC0-3CCE-93E8-883D-AB432EDA756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 rot="18589138">
            <a:off x="6112089" y="2191333"/>
            <a:ext cx="7772400" cy="39426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8507BD-2D72-2A93-0602-86E0E4E7D9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6426" y="6206441"/>
            <a:ext cx="2704070" cy="4757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C1E683-66BB-D723-70AF-F3DBAEF422FB}"/>
              </a:ext>
            </a:extLst>
          </p:cNvPr>
          <p:cNvSpPr/>
          <p:nvPr/>
        </p:nvSpPr>
        <p:spPr>
          <a:xfrm>
            <a:off x="-36563" y="-6224"/>
            <a:ext cx="6324102" cy="68642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DF65FBB-E417-6DA2-C5DB-2024407B4B0B}"/>
              </a:ext>
            </a:extLst>
          </p:cNvPr>
          <p:cNvSpPr txBox="1">
            <a:spLocks/>
          </p:cNvSpPr>
          <p:nvPr/>
        </p:nvSpPr>
        <p:spPr>
          <a:xfrm>
            <a:off x="501739" y="299756"/>
            <a:ext cx="6711861" cy="662782"/>
          </a:xfrm>
          <a:prstGeom prst="rect">
            <a:avLst/>
          </a:prstGeom>
          <a:solidFill>
            <a:schemeClr val="bg1">
              <a:alpha val="75279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ptos Extra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GB" sz="4000">
                <a:solidFill>
                  <a:srgbClr val="3D5265"/>
                </a:solidFill>
                <a:latin typeface="Aptos" panose="020B0004020202020204" pitchFamily="34" charset="0"/>
              </a:rPr>
              <a:t>Slide title: </a:t>
            </a:r>
            <a:r>
              <a:rPr lang="en-GB" sz="4000" b="0">
                <a:solidFill>
                  <a:srgbClr val="3D5265"/>
                </a:solidFill>
                <a:latin typeface="Aptos" panose="020B0004020202020204" pitchFamily="34" charset="0"/>
              </a:rPr>
              <a:t>and here</a:t>
            </a:r>
            <a:endParaRPr lang="en-PT" sz="4000" b="0">
              <a:solidFill>
                <a:srgbClr val="3D5265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4F6814-EF80-D196-557B-06D3A5A712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421" y="299757"/>
            <a:ext cx="8635941" cy="66278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0921900-0500-9218-4D07-DD34E5FA64B1}"/>
              </a:ext>
            </a:extLst>
          </p:cNvPr>
          <p:cNvSpPr txBox="1">
            <a:spLocks/>
          </p:cNvSpPr>
          <p:nvPr/>
        </p:nvSpPr>
        <p:spPr>
          <a:xfrm>
            <a:off x="482422" y="299756"/>
            <a:ext cx="8635940" cy="662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ptos Extra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GB" sz="2800">
                <a:solidFill>
                  <a:srgbClr val="3D5265"/>
                </a:solidFill>
                <a:latin typeface="Aptos" panose="020B0004020202020204" pitchFamily="34" charset="0"/>
              </a:rPr>
              <a:t>Europe’s environment: environment and health</a:t>
            </a:r>
            <a:endParaRPr lang="en-PT" sz="2800" b="0">
              <a:solidFill>
                <a:srgbClr val="3D5265"/>
              </a:solidFill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FD61DD-FA01-D877-53A1-6425739A961A}"/>
              </a:ext>
            </a:extLst>
          </p:cNvPr>
          <p:cNvSpPr txBox="1"/>
          <p:nvPr/>
        </p:nvSpPr>
        <p:spPr>
          <a:xfrm>
            <a:off x="80412" y="2038985"/>
            <a:ext cx="3538365" cy="3341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dirty="0"/>
              <a:t>Emissions of pollutants to air</a:t>
            </a:r>
          </a:p>
          <a:p>
            <a:pPr algn="r">
              <a:lnSpc>
                <a:spcPct val="200000"/>
              </a:lnSpc>
            </a:pPr>
            <a:r>
              <a:rPr lang="en-US" dirty="0"/>
              <a:t>Air pollution &amp; health</a:t>
            </a:r>
          </a:p>
          <a:p>
            <a:pPr algn="r">
              <a:lnSpc>
                <a:spcPct val="200000"/>
              </a:lnSpc>
            </a:pPr>
            <a:r>
              <a:rPr lang="en-US" dirty="0"/>
              <a:t>Environmental noise &amp; health</a:t>
            </a:r>
          </a:p>
          <a:p>
            <a:pPr algn="r">
              <a:lnSpc>
                <a:spcPct val="200000"/>
              </a:lnSpc>
            </a:pPr>
            <a:r>
              <a:rPr lang="en-US" dirty="0"/>
              <a:t>Water pollution &amp; health</a:t>
            </a:r>
          </a:p>
          <a:p>
            <a:pPr algn="r">
              <a:lnSpc>
                <a:spcPct val="200000"/>
              </a:lnSpc>
            </a:pPr>
            <a:r>
              <a:rPr lang="en-US" dirty="0"/>
              <a:t>Chemical pollution &amp; health</a:t>
            </a:r>
          </a:p>
          <a:p>
            <a:pPr algn="r">
              <a:lnSpc>
                <a:spcPct val="200000"/>
              </a:lnSpc>
            </a:pPr>
            <a:r>
              <a:rPr lang="en-US" dirty="0"/>
              <a:t>Air pollution &amp; health inequalities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A515990C-862F-947D-27D1-2F4879DA57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22728"/>
              </p:ext>
            </p:extLst>
          </p:nvPr>
        </p:nvGraphicFramePr>
        <p:xfrm>
          <a:off x="3626896" y="1546267"/>
          <a:ext cx="2509470" cy="3925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735">
                  <a:extLst>
                    <a:ext uri="{9D8B030D-6E8A-4147-A177-3AD203B41FA5}">
                      <a16:colId xmlns:a16="http://schemas.microsoft.com/office/drawing/2014/main" val="169179987"/>
                    </a:ext>
                  </a:extLst>
                </a:gridCol>
                <a:gridCol w="1254735">
                  <a:extLst>
                    <a:ext uri="{9D8B030D-6E8A-4147-A177-3AD203B41FA5}">
                      <a16:colId xmlns:a16="http://schemas.microsoft.com/office/drawing/2014/main" val="2703408226"/>
                    </a:ext>
                  </a:extLst>
                </a:gridCol>
              </a:tblGrid>
              <a:tr h="646831">
                <a:tc>
                  <a:txBody>
                    <a:bodyPr/>
                    <a:lstStyle/>
                    <a:p>
                      <a:r>
                        <a:rPr lang="en-US" sz="1600" dirty="0"/>
                        <a:t>Past trends </a:t>
                      </a:r>
                      <a:r>
                        <a:rPr lang="en-US" sz="1400" dirty="0"/>
                        <a:t>(10-15 years)</a:t>
                      </a:r>
                      <a:endParaRPr lang="en-DK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Outlook</a:t>
                      </a:r>
                      <a:r>
                        <a:rPr lang="en-US" dirty="0"/>
                        <a:t> </a:t>
                      </a:r>
                      <a:r>
                        <a:rPr lang="en-US" sz="1400" dirty="0"/>
                        <a:t>(10-15 years)</a:t>
                      </a:r>
                      <a:endParaRPr lang="en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5661663"/>
                  </a:ext>
                </a:extLst>
              </a:tr>
              <a:tr h="546435">
                <a:tc>
                  <a:txBody>
                    <a:bodyPr/>
                    <a:lstStyle/>
                    <a:p>
                      <a:endParaRPr lang="en-DK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BC3B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FADE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597630"/>
                  </a:ext>
                </a:extLst>
              </a:tr>
              <a:tr h="546435"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6BC3B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FADE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853015"/>
                  </a:ext>
                </a:extLst>
              </a:tr>
              <a:tr h="546435"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FADE5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FADE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265421"/>
                  </a:ext>
                </a:extLst>
              </a:tr>
              <a:tr h="546435"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FADE5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E262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235458"/>
                  </a:ext>
                </a:extLst>
              </a:tr>
              <a:tr h="546435"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E2625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FADE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039432"/>
                  </a:ext>
                </a:extLst>
              </a:tr>
              <a:tr h="546435">
                <a:tc>
                  <a:txBody>
                    <a:bodyPr/>
                    <a:lstStyle/>
                    <a:p>
                      <a:endParaRPr lang="en-DK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ADE5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FADE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685546"/>
                  </a:ext>
                </a:extLst>
              </a:tr>
            </a:tbl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3BB8DE8-CFA5-12B5-6F30-D470FA777FC3}"/>
              </a:ext>
            </a:extLst>
          </p:cNvPr>
          <p:cNvCxnSpPr>
            <a:cxnSpLocks/>
            <a:stCxn id="18" idx="0"/>
            <a:endCxn id="16" idx="2"/>
          </p:cNvCxnSpPr>
          <p:nvPr/>
        </p:nvCxnSpPr>
        <p:spPr>
          <a:xfrm flipH="1">
            <a:off x="4881631" y="1546267"/>
            <a:ext cx="1" cy="39254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55B7E7A-EC57-4A5A-1666-EEFC0DF786CB}"/>
              </a:ext>
            </a:extLst>
          </p:cNvPr>
          <p:cNvSpPr/>
          <p:nvPr/>
        </p:nvSpPr>
        <p:spPr>
          <a:xfrm>
            <a:off x="3626897" y="1546267"/>
            <a:ext cx="2509469" cy="3925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46432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66E83B-EEB1-1376-EC63-2544ED27A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69" y="299757"/>
            <a:ext cx="11948932" cy="662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4916FA-2BA2-F4A4-DC77-BB2514241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1540" y="295182"/>
            <a:ext cx="1887392" cy="66735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F7EE714-8D84-BAE9-34AC-ACD6E6D48689}"/>
              </a:ext>
            </a:extLst>
          </p:cNvPr>
          <p:cNvSpPr txBox="1">
            <a:spLocks/>
          </p:cNvSpPr>
          <p:nvPr/>
        </p:nvSpPr>
        <p:spPr>
          <a:xfrm>
            <a:off x="243069" y="308128"/>
            <a:ext cx="11948932" cy="662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ptos ExtraBold" panose="020B00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3D5265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EU air quality policies are saving lives</a:t>
            </a:r>
            <a:endParaRPr kumimoji="0" lang="en-PT" sz="2800" b="0" i="0" u="none" strike="noStrike" kern="1200" cap="none" spc="0" normalizeH="0" baseline="0" noProof="0">
              <a:ln>
                <a:noFill/>
              </a:ln>
              <a:solidFill>
                <a:srgbClr val="3D5265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97B534-D5A2-3EE9-E34D-CCC0AC6B0334}"/>
              </a:ext>
            </a:extLst>
          </p:cNvPr>
          <p:cNvSpPr txBox="1"/>
          <p:nvPr/>
        </p:nvSpPr>
        <p:spPr>
          <a:xfrm>
            <a:off x="9258405" y="1237672"/>
            <a:ext cx="27524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PT"/>
            </a:defPPr>
            <a:lvl1pPr>
              <a:buNone/>
              <a:defRPr sz="1400" b="0" i="0">
                <a:solidFill>
                  <a:srgbClr val="3D5265"/>
                </a:solidFill>
                <a:effectLst/>
                <a:latin typeface="Aptos" panose="020B0004020202020204" pitchFamily="34" charset="0"/>
              </a:defRPr>
            </a:lvl1pPr>
          </a:lstStyle>
          <a:p>
            <a:r>
              <a:rPr lang="en-US" sz="1800"/>
              <a:t>Premature deaths attributable to exposure to fine particulate matter (PM₂.₅), EU-27, 2005-2022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0BB207-D54C-DFBB-9EC3-DF3D7BB4EC33}"/>
              </a:ext>
            </a:extLst>
          </p:cNvPr>
          <p:cNvGrpSpPr/>
          <p:nvPr/>
        </p:nvGrpSpPr>
        <p:grpSpPr>
          <a:xfrm>
            <a:off x="243068" y="1237672"/>
            <a:ext cx="8943461" cy="5482105"/>
            <a:chOff x="106326" y="1237672"/>
            <a:chExt cx="9080204" cy="5482105"/>
          </a:xfrm>
        </p:grpSpPr>
        <p:pic>
          <p:nvPicPr>
            <p:cNvPr id="4" name="Picture 3" descr="A graph with a line going up&#10;&#10;AI-generated content may be incorrect.">
              <a:extLst>
                <a:ext uri="{FF2B5EF4-FFF2-40B4-BE49-F238E27FC236}">
                  <a16:creationId xmlns:a16="http://schemas.microsoft.com/office/drawing/2014/main" id="{30F0ACCA-E53E-E7F0-9B04-69EE3B5BA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3640"/>
            <a:stretch>
              <a:fillRect/>
            </a:stretch>
          </p:blipFill>
          <p:spPr>
            <a:xfrm>
              <a:off x="179301" y="1237672"/>
              <a:ext cx="8761499" cy="541712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9420EE2-0B41-6F3E-5844-8DE64282407E}"/>
                </a:ext>
              </a:extLst>
            </p:cNvPr>
            <p:cNvSpPr/>
            <p:nvPr/>
          </p:nvSpPr>
          <p:spPr>
            <a:xfrm>
              <a:off x="106326" y="1237672"/>
              <a:ext cx="9080204" cy="54821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EB2FE64-E9B9-8D8A-BBBE-7404250F0EBE}"/>
              </a:ext>
            </a:extLst>
          </p:cNvPr>
          <p:cNvSpPr txBox="1"/>
          <p:nvPr/>
        </p:nvSpPr>
        <p:spPr>
          <a:xfrm>
            <a:off x="9258405" y="5776465"/>
            <a:ext cx="19069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PT"/>
            </a:defPPr>
            <a:lvl1pPr>
              <a:buNone/>
              <a:defRPr sz="1400" b="0" i="0">
                <a:solidFill>
                  <a:srgbClr val="3D5265"/>
                </a:solidFill>
                <a:effectLst/>
                <a:latin typeface="Aptos" panose="020B0004020202020204" pitchFamily="34" charset="0"/>
              </a:defRPr>
            </a:lvl1pPr>
          </a:lstStyle>
          <a:p>
            <a:r>
              <a:rPr lang="en-US"/>
              <a:t>Source: </a:t>
            </a:r>
            <a:r>
              <a:rPr lang="en-US">
                <a:hlinkClick r:id="rId6"/>
              </a:rPr>
              <a:t>EEA, 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8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175CE-E98C-DDCC-CFE7-BD947BEE8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several containers&#10;&#10;AI-generated content may be incorrect.">
            <a:extLst>
              <a:ext uri="{FF2B5EF4-FFF2-40B4-BE49-F238E27FC236}">
                <a16:creationId xmlns:a16="http://schemas.microsoft.com/office/drawing/2014/main" id="{29FA854B-BB09-734C-DB2C-D847691D26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5" t="4058" r="297" b="9753"/>
          <a:stretch>
            <a:fillRect/>
          </a:stretch>
        </p:blipFill>
        <p:spPr>
          <a:xfrm>
            <a:off x="0" y="0"/>
            <a:ext cx="12191999" cy="68758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F135F3-DDBE-C9AA-4D57-1E7777FFC86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 rot="18589138">
            <a:off x="5700688" y="2050478"/>
            <a:ext cx="7772400" cy="39426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090E1C-45AA-64E1-9BF5-4AE65F2978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6426" y="6206441"/>
            <a:ext cx="2704070" cy="4757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CE3165-4682-A660-721A-0A54B2A0C038}"/>
              </a:ext>
            </a:extLst>
          </p:cNvPr>
          <p:cNvSpPr txBox="1"/>
          <p:nvPr/>
        </p:nvSpPr>
        <p:spPr>
          <a:xfrm rot="16200000">
            <a:off x="10926023" y="836012"/>
            <a:ext cx="20689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>
                <a:solidFill>
                  <a:schemeClr val="bg1"/>
                </a:solidFill>
              </a:rPr>
              <a:t>©Sean Gallup via Getty Images</a:t>
            </a:r>
          </a:p>
        </p:txBody>
      </p:sp>
    </p:spTree>
    <p:extLst>
      <p:ext uri="{BB962C8B-B14F-4D97-AF65-F5344CB8AC3E}">
        <p14:creationId xmlns:p14="http://schemas.microsoft.com/office/powerpoint/2010/main" val="163891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F5219-109B-589F-7F40-819CF09DF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several containers&#10;&#10;AI-generated content may be incorrect.">
            <a:extLst>
              <a:ext uri="{FF2B5EF4-FFF2-40B4-BE49-F238E27FC236}">
                <a16:creationId xmlns:a16="http://schemas.microsoft.com/office/drawing/2014/main" id="{80F85820-117D-7255-80BD-2E279FDD9E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5" t="4058" r="297" b="9753"/>
          <a:stretch>
            <a:fillRect/>
          </a:stretch>
        </p:blipFill>
        <p:spPr>
          <a:xfrm>
            <a:off x="0" y="0"/>
            <a:ext cx="12191999" cy="68758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A5D36A-A6A3-25BC-5635-C4948549CC8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 rot="18589138">
            <a:off x="5791087" y="2200568"/>
            <a:ext cx="7772400" cy="39426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ED6B06-9B45-6539-C884-C0A31FD8B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6426" y="6206441"/>
            <a:ext cx="2704070" cy="4757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903157-E03A-C6A7-A683-B88DC7AE96A9}"/>
              </a:ext>
            </a:extLst>
          </p:cNvPr>
          <p:cNvSpPr/>
          <p:nvPr/>
        </p:nvSpPr>
        <p:spPr>
          <a:xfrm>
            <a:off x="-36563" y="-6224"/>
            <a:ext cx="6324102" cy="68642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B8D7787-416B-1C27-69D0-26A1F531095B}"/>
              </a:ext>
            </a:extLst>
          </p:cNvPr>
          <p:cNvSpPr txBox="1">
            <a:spLocks/>
          </p:cNvSpPr>
          <p:nvPr/>
        </p:nvSpPr>
        <p:spPr>
          <a:xfrm>
            <a:off x="501739" y="299756"/>
            <a:ext cx="6711861" cy="662782"/>
          </a:xfrm>
          <a:prstGeom prst="rect">
            <a:avLst/>
          </a:prstGeom>
          <a:solidFill>
            <a:schemeClr val="bg1">
              <a:alpha val="75279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ptos Extra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GB" sz="4000">
                <a:solidFill>
                  <a:srgbClr val="3D5265"/>
                </a:solidFill>
                <a:latin typeface="Aptos" panose="020B0004020202020204" pitchFamily="34" charset="0"/>
              </a:rPr>
              <a:t>Slide title: </a:t>
            </a:r>
            <a:r>
              <a:rPr lang="en-GB" sz="4000" b="0">
                <a:solidFill>
                  <a:srgbClr val="3D5265"/>
                </a:solidFill>
                <a:latin typeface="Aptos" panose="020B0004020202020204" pitchFamily="34" charset="0"/>
              </a:rPr>
              <a:t>and here</a:t>
            </a:r>
            <a:endParaRPr lang="en-PT" sz="4000" b="0">
              <a:solidFill>
                <a:srgbClr val="3D5265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A85FB0-2547-1282-E948-AFE2FC0E9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421" y="299757"/>
            <a:ext cx="8635941" cy="66278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3E40530-3FB3-54F3-47BD-8E57D88E79E0}"/>
              </a:ext>
            </a:extLst>
          </p:cNvPr>
          <p:cNvSpPr txBox="1">
            <a:spLocks/>
          </p:cNvSpPr>
          <p:nvPr/>
        </p:nvSpPr>
        <p:spPr>
          <a:xfrm>
            <a:off x="482422" y="299756"/>
            <a:ext cx="8635940" cy="662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ptos Extra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GB" sz="2800">
                <a:solidFill>
                  <a:srgbClr val="3D5265"/>
                </a:solidFill>
                <a:latin typeface="Aptos" panose="020B0004020202020204" pitchFamily="34" charset="0"/>
              </a:rPr>
              <a:t>Europe’s environment: circular economy</a:t>
            </a:r>
            <a:endParaRPr lang="en-PT" sz="2800" b="0">
              <a:solidFill>
                <a:srgbClr val="3D5265"/>
              </a:solidFill>
              <a:latin typeface="Aptos" panose="020B00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7FE921-C4D2-3499-29D6-B4F5A5C7702A}"/>
              </a:ext>
            </a:extLst>
          </p:cNvPr>
          <p:cNvSpPr txBox="1"/>
          <p:nvPr/>
        </p:nvSpPr>
        <p:spPr>
          <a:xfrm rot="16200000">
            <a:off x="10926023" y="836012"/>
            <a:ext cx="20689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dirty="0">
                <a:solidFill>
                  <a:schemeClr val="bg1"/>
                </a:solidFill>
              </a:rPr>
              <a:t>©Sean Gallup via Getty Images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942C3A-8013-DCBB-C785-82298DC31E8E}"/>
              </a:ext>
            </a:extLst>
          </p:cNvPr>
          <p:cNvSpPr txBox="1"/>
          <p:nvPr/>
        </p:nvSpPr>
        <p:spPr>
          <a:xfrm>
            <a:off x="604510" y="2309642"/>
            <a:ext cx="2968886" cy="2787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dirty="0"/>
              <a:t>Circular design</a:t>
            </a:r>
          </a:p>
          <a:p>
            <a:pPr algn="r">
              <a:lnSpc>
                <a:spcPct val="200000"/>
              </a:lnSpc>
            </a:pPr>
            <a:r>
              <a:rPr lang="en-US" dirty="0"/>
              <a:t>Waste generation</a:t>
            </a:r>
          </a:p>
          <a:p>
            <a:pPr algn="r">
              <a:lnSpc>
                <a:spcPct val="200000"/>
              </a:lnSpc>
            </a:pPr>
            <a:r>
              <a:rPr lang="en-US" dirty="0"/>
              <a:t>Waste recycling</a:t>
            </a:r>
          </a:p>
          <a:p>
            <a:pPr algn="r">
              <a:lnSpc>
                <a:spcPct val="200000"/>
              </a:lnSpc>
            </a:pPr>
            <a:r>
              <a:rPr lang="en-US" dirty="0"/>
              <a:t>Circular use of materials</a:t>
            </a:r>
          </a:p>
          <a:p>
            <a:pPr algn="r">
              <a:lnSpc>
                <a:spcPct val="200000"/>
              </a:lnSpc>
            </a:pPr>
            <a:r>
              <a:rPr lang="en-US" dirty="0"/>
              <a:t>Impacts from consumption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6EF04D7-CFDB-F62B-CAB4-91FD59813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600486"/>
              </p:ext>
            </p:extLst>
          </p:nvPr>
        </p:nvGraphicFramePr>
        <p:xfrm>
          <a:off x="3602290" y="1797948"/>
          <a:ext cx="2509470" cy="33790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735">
                  <a:extLst>
                    <a:ext uri="{9D8B030D-6E8A-4147-A177-3AD203B41FA5}">
                      <a16:colId xmlns:a16="http://schemas.microsoft.com/office/drawing/2014/main" val="169179987"/>
                    </a:ext>
                  </a:extLst>
                </a:gridCol>
                <a:gridCol w="1254735">
                  <a:extLst>
                    <a:ext uri="{9D8B030D-6E8A-4147-A177-3AD203B41FA5}">
                      <a16:colId xmlns:a16="http://schemas.microsoft.com/office/drawing/2014/main" val="2703408226"/>
                    </a:ext>
                  </a:extLst>
                </a:gridCol>
              </a:tblGrid>
              <a:tr h="646831">
                <a:tc>
                  <a:txBody>
                    <a:bodyPr/>
                    <a:lstStyle/>
                    <a:p>
                      <a:r>
                        <a:rPr lang="en-US" sz="1600" dirty="0"/>
                        <a:t>Past trends </a:t>
                      </a:r>
                      <a:r>
                        <a:rPr lang="en-US" sz="1400" dirty="0"/>
                        <a:t>(10-15 years)</a:t>
                      </a:r>
                      <a:endParaRPr lang="en-DK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Outlook</a:t>
                      </a:r>
                      <a:r>
                        <a:rPr lang="en-US" dirty="0"/>
                        <a:t> </a:t>
                      </a:r>
                      <a:r>
                        <a:rPr lang="en-US" sz="1400" dirty="0"/>
                        <a:t>(10-15 years)</a:t>
                      </a:r>
                      <a:endParaRPr lang="en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5661663"/>
                  </a:ext>
                </a:extLst>
              </a:tr>
              <a:tr h="546435">
                <a:tc>
                  <a:txBody>
                    <a:bodyPr/>
                    <a:lstStyle/>
                    <a:p>
                      <a:endParaRPr lang="en-DK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6BC3B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6BC3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597630"/>
                  </a:ext>
                </a:extLst>
              </a:tr>
              <a:tr h="546435"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FADE5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FADE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853015"/>
                  </a:ext>
                </a:extLst>
              </a:tr>
              <a:tr h="546435"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6BC3B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6BC3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265421"/>
                  </a:ext>
                </a:extLst>
              </a:tr>
              <a:tr h="546435"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FADE5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FADE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235458"/>
                  </a:ext>
                </a:extLst>
              </a:tr>
              <a:tr h="546435"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FADE5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E262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039432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875995B-F2D0-CF75-F275-555128FB26C1}"/>
              </a:ext>
            </a:extLst>
          </p:cNvPr>
          <p:cNvCxnSpPr>
            <a:cxnSpLocks/>
            <a:stCxn id="17" idx="0"/>
            <a:endCxn id="4" idx="2"/>
          </p:cNvCxnSpPr>
          <p:nvPr/>
        </p:nvCxnSpPr>
        <p:spPr>
          <a:xfrm flipH="1">
            <a:off x="4857025" y="1797949"/>
            <a:ext cx="1" cy="33790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57C096D-4B5B-6098-C16A-6EFF6F7B14CA}"/>
              </a:ext>
            </a:extLst>
          </p:cNvPr>
          <p:cNvSpPr/>
          <p:nvPr/>
        </p:nvSpPr>
        <p:spPr>
          <a:xfrm>
            <a:off x="3602291" y="1797949"/>
            <a:ext cx="2509469" cy="33790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89702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80E7D-4883-B4C1-33C7-A2E5446F4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2135C4DF-F75C-FFC6-7888-EF9A296A8EFD}"/>
              </a:ext>
            </a:extLst>
          </p:cNvPr>
          <p:cNvSpPr txBox="1"/>
          <p:nvPr/>
        </p:nvSpPr>
        <p:spPr>
          <a:xfrm>
            <a:off x="6517265" y="6473413"/>
            <a:ext cx="31681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  <a:latin typeface="Aptos" panose="020B0004020202020204" pitchFamily="34" charset="0"/>
              </a:rPr>
              <a:t>©  Source</a:t>
            </a:r>
            <a:endParaRPr lang="en-DK" sz="8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2" name="Graphic 6">
            <a:extLst>
              <a:ext uri="{FF2B5EF4-FFF2-40B4-BE49-F238E27FC236}">
                <a16:creationId xmlns:a16="http://schemas.microsoft.com/office/drawing/2014/main" id="{3715F19D-B4A7-3071-171B-C0E2E542E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9612" y="423862"/>
            <a:ext cx="10772775" cy="6010275"/>
          </a:xfrm>
          <a:prstGeom prst="rect">
            <a:avLst/>
          </a:prstGeom>
        </p:spPr>
      </p:pic>
      <p:pic>
        <p:nvPicPr>
          <p:cNvPr id="3" name="Graphic 6">
            <a:extLst>
              <a:ext uri="{FF2B5EF4-FFF2-40B4-BE49-F238E27FC236}">
                <a16:creationId xmlns:a16="http://schemas.microsoft.com/office/drawing/2014/main" id="{7B939321-A195-0BEC-BA47-793247C4D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1093" y="0"/>
            <a:ext cx="122461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4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5E64A1-6E19-FFA6-B717-84FF3D9FD01B}"/>
              </a:ext>
            </a:extLst>
          </p:cNvPr>
          <p:cNvSpPr txBox="1"/>
          <p:nvPr/>
        </p:nvSpPr>
        <p:spPr>
          <a:xfrm>
            <a:off x="6903431" y="1187622"/>
            <a:ext cx="39244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PT"/>
            </a:defPPr>
            <a:lvl1pPr>
              <a:buNone/>
              <a:defRPr sz="1400" b="0" i="0">
                <a:solidFill>
                  <a:srgbClr val="3D5265"/>
                </a:solidFill>
                <a:effectLst/>
                <a:latin typeface="Aptos" panose="020B0004020202020204" pitchFamily="34" charset="0"/>
              </a:defRPr>
            </a:lvl1pPr>
          </a:lstStyle>
          <a:p>
            <a:r>
              <a:rPr lang="en-DK" sz="1800"/>
              <a:t>Trends in circular material use rates, by material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184908-C47C-89BF-D19B-ED890A4DE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11" y="315067"/>
            <a:ext cx="11898489" cy="6627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B0474F-C265-7A1E-F882-5D5355B6E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1540" y="310492"/>
            <a:ext cx="1887392" cy="66735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F9FB1D8-4CA8-C828-2D89-2EB80A7FD3C6}"/>
              </a:ext>
            </a:extLst>
          </p:cNvPr>
          <p:cNvSpPr txBox="1">
            <a:spLocks/>
          </p:cNvSpPr>
          <p:nvPr/>
        </p:nvSpPr>
        <p:spPr>
          <a:xfrm>
            <a:off x="293511" y="323438"/>
            <a:ext cx="11898489" cy="662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ptos Extra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GB" sz="2800">
                <a:solidFill>
                  <a:srgbClr val="3D5265"/>
                </a:solidFill>
                <a:latin typeface="Aptos" panose="020B0004020202020204" pitchFamily="34" charset="0"/>
              </a:rPr>
              <a:t>Circularity in Europe is stagnating</a:t>
            </a:r>
            <a:endParaRPr lang="en-PT" sz="2800" b="0">
              <a:solidFill>
                <a:srgbClr val="3D5265"/>
              </a:solidFill>
              <a:latin typeface="Aptos" panose="020B00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CCC1C1-4F70-0155-9C36-8CE76733805E}"/>
              </a:ext>
            </a:extLst>
          </p:cNvPr>
          <p:cNvGrpSpPr/>
          <p:nvPr/>
        </p:nvGrpSpPr>
        <p:grpSpPr>
          <a:xfrm>
            <a:off x="293511" y="1115123"/>
            <a:ext cx="6497582" cy="5556744"/>
            <a:chOff x="90035" y="1564869"/>
            <a:chExt cx="5920472" cy="511079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8C3A07F-6D7D-77E2-5DB2-DDC98815CDB9}"/>
                </a:ext>
              </a:extLst>
            </p:cNvPr>
            <p:cNvGrpSpPr/>
            <p:nvPr/>
          </p:nvGrpSpPr>
          <p:grpSpPr>
            <a:xfrm>
              <a:off x="90035" y="1564869"/>
              <a:ext cx="5920472" cy="5110795"/>
              <a:chOff x="171905" y="1435693"/>
              <a:chExt cx="5263219" cy="523997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925D587C-DDEC-8FCE-35BF-CF765AF04360}"/>
                  </a:ext>
                </a:extLst>
              </p:cNvPr>
              <p:cNvGrpSpPr/>
              <p:nvPr/>
            </p:nvGrpSpPr>
            <p:grpSpPr>
              <a:xfrm>
                <a:off x="171905" y="1504059"/>
                <a:ext cx="5263219" cy="5171605"/>
                <a:chOff x="171906" y="1504059"/>
                <a:chExt cx="5075212" cy="5171605"/>
              </a:xfrm>
            </p:grpSpPr>
            <p:pic>
              <p:nvPicPr>
                <p:cNvPr id="11" name="Graphic 10">
                  <a:extLst>
                    <a:ext uri="{FF2B5EF4-FFF2-40B4-BE49-F238E27FC236}">
                      <a16:creationId xmlns:a16="http://schemas.microsoft.com/office/drawing/2014/main" id="{ABFDE72C-7704-D356-BA97-E9BDC21DFA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 r="36959"/>
                <a:stretch>
                  <a:fillRect/>
                </a:stretch>
              </p:blipFill>
              <p:spPr>
                <a:xfrm>
                  <a:off x="171906" y="1504059"/>
                  <a:ext cx="5075212" cy="5171605"/>
                </a:xfrm>
                <a:prstGeom prst="rect">
                  <a:avLst/>
                </a:prstGeom>
              </p:spPr>
            </p:pic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A3A985A-6007-7C9C-9BE8-91D983DD3DDB}"/>
                    </a:ext>
                  </a:extLst>
                </p:cNvPr>
                <p:cNvSpPr txBox="1"/>
                <p:nvPr/>
              </p:nvSpPr>
              <p:spPr>
                <a:xfrm>
                  <a:off x="3888253" y="1965533"/>
                  <a:ext cx="110240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1400" b="1">
                      <a:solidFill>
                        <a:srgbClr val="E56B38"/>
                      </a:solidFill>
                      <a:latin typeface="Aptos" panose="020B0004020202020204" pitchFamily="34" charset="0"/>
                    </a:rPr>
                    <a:t>Metal ores</a:t>
                  </a:r>
                  <a:endParaRPr lang="en-DK" sz="1400" b="1">
                    <a:solidFill>
                      <a:srgbClr val="E56B38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F0CCB13-D2A6-2A3F-D141-AEACE2F7F6EE}"/>
                    </a:ext>
                  </a:extLst>
                </p:cNvPr>
                <p:cNvSpPr txBox="1"/>
                <p:nvPr/>
              </p:nvSpPr>
              <p:spPr>
                <a:xfrm>
                  <a:off x="3567786" y="3566641"/>
                  <a:ext cx="14228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ES" sz="1400" b="1">
                      <a:solidFill>
                        <a:srgbClr val="FEAA12"/>
                      </a:solidFill>
                      <a:latin typeface="Aptos" panose="020B0004020202020204" pitchFamily="34" charset="0"/>
                    </a:rPr>
                    <a:t>Non-</a:t>
                  </a:r>
                  <a:r>
                    <a:rPr lang="es-ES" sz="1400" b="1" err="1">
                      <a:solidFill>
                        <a:srgbClr val="FEAA12"/>
                      </a:solidFill>
                      <a:latin typeface="Aptos" panose="020B0004020202020204" pitchFamily="34" charset="0"/>
                    </a:rPr>
                    <a:t>metallic</a:t>
                  </a:r>
                  <a:r>
                    <a:rPr lang="es-ES" sz="1400" b="1">
                      <a:solidFill>
                        <a:srgbClr val="FEAA12"/>
                      </a:solidFill>
                      <a:latin typeface="Aptos" panose="020B0004020202020204" pitchFamily="34" charset="0"/>
                    </a:rPr>
                    <a:t> </a:t>
                  </a:r>
                  <a:r>
                    <a:rPr lang="es-ES" sz="1400" b="1" err="1">
                      <a:solidFill>
                        <a:srgbClr val="FEAA12"/>
                      </a:solidFill>
                      <a:latin typeface="Aptos" panose="020B0004020202020204" pitchFamily="34" charset="0"/>
                    </a:rPr>
                    <a:t>minerals</a:t>
                  </a:r>
                  <a:endParaRPr lang="en-DK" sz="1400" b="1">
                    <a:solidFill>
                      <a:srgbClr val="FEAA12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A3B076D-87FB-F5B9-E912-0CF88D0EEF6C}"/>
                    </a:ext>
                  </a:extLst>
                </p:cNvPr>
                <p:cNvSpPr txBox="1"/>
                <p:nvPr/>
              </p:nvSpPr>
              <p:spPr>
                <a:xfrm>
                  <a:off x="3839115" y="4921097"/>
                  <a:ext cx="110240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ES" sz="1400" b="1" err="1">
                      <a:solidFill>
                        <a:srgbClr val="007C6C"/>
                      </a:solidFill>
                      <a:latin typeface="Aptos" panose="020B0004020202020204" pitchFamily="34" charset="0"/>
                    </a:rPr>
                    <a:t>Biomass</a:t>
                  </a:r>
                  <a:endParaRPr lang="en-DK" sz="1400" b="1">
                    <a:solidFill>
                      <a:srgbClr val="007C6C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2F7E0CA-582B-192E-4531-66605B0E3CC5}"/>
                    </a:ext>
                  </a:extLst>
                </p:cNvPr>
                <p:cNvSpPr txBox="1"/>
                <p:nvPr/>
              </p:nvSpPr>
              <p:spPr>
                <a:xfrm>
                  <a:off x="3495064" y="5907925"/>
                  <a:ext cx="14228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s-ES" sz="1400" b="1" err="1">
                      <a:solidFill>
                        <a:srgbClr val="004B7F"/>
                      </a:solidFill>
                      <a:latin typeface="Aptos" panose="020B0004020202020204" pitchFamily="34" charset="0"/>
                    </a:rPr>
                    <a:t>Fossil</a:t>
                  </a:r>
                  <a:r>
                    <a:rPr lang="es-ES" sz="1400" b="1">
                      <a:solidFill>
                        <a:srgbClr val="004B7F"/>
                      </a:solidFill>
                      <a:latin typeface="Aptos" panose="020B0004020202020204" pitchFamily="34" charset="0"/>
                    </a:rPr>
                    <a:t> </a:t>
                  </a:r>
                  <a:r>
                    <a:rPr lang="es-ES" sz="1400" b="1" err="1">
                      <a:solidFill>
                        <a:srgbClr val="004B7F"/>
                      </a:solidFill>
                      <a:latin typeface="Aptos" panose="020B0004020202020204" pitchFamily="34" charset="0"/>
                    </a:rPr>
                    <a:t>energy</a:t>
                  </a:r>
                  <a:r>
                    <a:rPr lang="es-ES" sz="1400" b="1">
                      <a:solidFill>
                        <a:srgbClr val="004B7F"/>
                      </a:solidFill>
                      <a:latin typeface="Aptos" panose="020B0004020202020204" pitchFamily="34" charset="0"/>
                    </a:rPr>
                    <a:t> </a:t>
                  </a:r>
                  <a:r>
                    <a:rPr lang="es-ES" sz="1400" b="1" err="1">
                      <a:solidFill>
                        <a:srgbClr val="004B7F"/>
                      </a:solidFill>
                      <a:latin typeface="Aptos" panose="020B0004020202020204" pitchFamily="34" charset="0"/>
                    </a:rPr>
                    <a:t>materials</a:t>
                  </a:r>
                  <a:endParaRPr lang="en-DK" sz="1400" b="1">
                    <a:solidFill>
                      <a:srgbClr val="004B7F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FC36B90-2C58-7294-1319-4B6C697B4843}"/>
                  </a:ext>
                </a:extLst>
              </p:cNvPr>
              <p:cNvSpPr/>
              <p:nvPr/>
            </p:nvSpPr>
            <p:spPr>
              <a:xfrm>
                <a:off x="171905" y="1435693"/>
                <a:ext cx="5263219" cy="5239971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K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F248CF5-154D-01C6-A5A4-4F51B01C5DF7}"/>
                </a:ext>
              </a:extLst>
            </p:cNvPr>
            <p:cNvSpPr/>
            <p:nvPr/>
          </p:nvSpPr>
          <p:spPr>
            <a:xfrm>
              <a:off x="5887844" y="6437173"/>
              <a:ext cx="122663" cy="2384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K"/>
            </a:p>
          </p:txBody>
        </p:sp>
      </p:grpSp>
      <p:sp>
        <p:nvSpPr>
          <p:cNvPr id="16" name="TextBox 15">
            <a:hlinkClick r:id="rId6"/>
            <a:extLst>
              <a:ext uri="{FF2B5EF4-FFF2-40B4-BE49-F238E27FC236}">
                <a16:creationId xmlns:a16="http://schemas.microsoft.com/office/drawing/2014/main" id="{C6B891A4-7467-D995-518C-3E046E4BB05B}"/>
              </a:ext>
            </a:extLst>
          </p:cNvPr>
          <p:cNvSpPr txBox="1"/>
          <p:nvPr/>
        </p:nvSpPr>
        <p:spPr>
          <a:xfrm>
            <a:off x="6903431" y="6398158"/>
            <a:ext cx="22555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PT"/>
            </a:defPPr>
            <a:lvl1pPr>
              <a:buNone/>
              <a:defRPr sz="1400" b="0" i="0">
                <a:solidFill>
                  <a:srgbClr val="3D5265"/>
                </a:solidFill>
                <a:effectLst/>
                <a:latin typeface="Aptos" panose="020B0004020202020204" pitchFamily="34" charset="0"/>
              </a:defRPr>
            </a:lvl1pPr>
          </a:lstStyle>
          <a:p>
            <a:r>
              <a:rPr lang="en-US"/>
              <a:t>Source: </a:t>
            </a:r>
            <a:r>
              <a:rPr lang="en-US">
                <a:hlinkClick r:id="rId6"/>
              </a:rPr>
              <a:t>Eurostat, 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2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alking on a beach holding a flag&#10;&#10;AI-generated content may be incorrect.">
            <a:extLst>
              <a:ext uri="{FF2B5EF4-FFF2-40B4-BE49-F238E27FC236}">
                <a16:creationId xmlns:a16="http://schemas.microsoft.com/office/drawing/2014/main" id="{F6694315-BA28-BF1E-F862-2F7BBA1DA8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7516" t="6531" r="36884" b="4785"/>
          <a:stretch>
            <a:fillRect/>
          </a:stretch>
        </p:blipFill>
        <p:spPr>
          <a:xfrm>
            <a:off x="3890682" y="-8212"/>
            <a:ext cx="8301319" cy="686621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96925F0-556D-F581-EA22-37064F511E0F}"/>
              </a:ext>
            </a:extLst>
          </p:cNvPr>
          <p:cNvSpPr/>
          <p:nvPr/>
        </p:nvSpPr>
        <p:spPr>
          <a:xfrm>
            <a:off x="0" y="-8212"/>
            <a:ext cx="5829300" cy="6864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EE23D6-1307-9DAE-BCF0-085EFFA0483C}"/>
              </a:ext>
            </a:extLst>
          </p:cNvPr>
          <p:cNvGrpSpPr/>
          <p:nvPr/>
        </p:nvGrpSpPr>
        <p:grpSpPr>
          <a:xfrm>
            <a:off x="0" y="1203754"/>
            <a:ext cx="5581650" cy="1077218"/>
            <a:chOff x="0" y="1203754"/>
            <a:chExt cx="5581650" cy="1077218"/>
          </a:xfrm>
        </p:grpSpPr>
        <p:pic>
          <p:nvPicPr>
            <p:cNvPr id="1026" name="Picture 2" descr="Red Flag Images – Browse 2,366,886 ...">
              <a:extLst>
                <a:ext uri="{FF2B5EF4-FFF2-40B4-BE49-F238E27FC236}">
                  <a16:creationId xmlns:a16="http://schemas.microsoft.com/office/drawing/2014/main" id="{F1073E3A-C917-138D-97E2-6D3C1BFA9C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66182"/>
              <a:ext cx="898207" cy="719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28B93D2-CC66-0D25-1BE0-81028C295EFF}"/>
                </a:ext>
              </a:extLst>
            </p:cNvPr>
            <p:cNvSpPr txBox="1"/>
            <p:nvPr/>
          </p:nvSpPr>
          <p:spPr>
            <a:xfrm>
              <a:off x="898206" y="1203754"/>
              <a:ext cx="468344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Biodiversity and ecosystems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Ongoing biodiversity loss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Impacts of climate change on ecosystems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Soil degradation and water scarcity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C2613BC-3097-26CA-491C-02363D07BE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511" y="315067"/>
            <a:ext cx="6373989" cy="66278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B7D97F8-7DF6-4C8E-BB8D-78C45165B8C3}"/>
              </a:ext>
            </a:extLst>
          </p:cNvPr>
          <p:cNvSpPr txBox="1">
            <a:spLocks/>
          </p:cNvSpPr>
          <p:nvPr/>
        </p:nvSpPr>
        <p:spPr>
          <a:xfrm>
            <a:off x="366074" y="315067"/>
            <a:ext cx="6301426" cy="662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ptos Extra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GB" sz="2800" dirty="0">
                <a:solidFill>
                  <a:srgbClr val="3D5265"/>
                </a:solidFill>
                <a:latin typeface="Aptos" panose="020B0004020202020204" pitchFamily="34" charset="0"/>
              </a:rPr>
              <a:t>Europe’s environment: Red flags</a:t>
            </a:r>
            <a:endParaRPr lang="en-PT" sz="2800" b="0" dirty="0">
              <a:solidFill>
                <a:srgbClr val="3D5265"/>
              </a:solidFill>
              <a:latin typeface="Aptos" panose="020B00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76B1EC-9468-6FF4-755E-EA464A4329BF}"/>
              </a:ext>
            </a:extLst>
          </p:cNvPr>
          <p:cNvSpPr txBox="1"/>
          <p:nvPr/>
        </p:nvSpPr>
        <p:spPr>
          <a:xfrm rot="16200000">
            <a:off x="10754421" y="1007614"/>
            <a:ext cx="24121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 dirty="0">
                <a:solidFill>
                  <a:schemeClr val="bg1"/>
                </a:solidFill>
              </a:rPr>
              <a:t>©</a:t>
            </a:r>
            <a:r>
              <a:rPr lang="en-US" sz="1000" dirty="0">
                <a:solidFill>
                  <a:schemeClr val="bg1"/>
                </a:solidFill>
              </a:rPr>
              <a:t>Finnbarr webster</a:t>
            </a:r>
            <a:r>
              <a:rPr lang="en-DK" sz="1000" dirty="0">
                <a:solidFill>
                  <a:schemeClr val="bg1"/>
                </a:solidFill>
              </a:rPr>
              <a:t> via Getty Images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48B1CB1-D52D-3D7A-7920-FA729ED73B80}"/>
              </a:ext>
            </a:extLst>
          </p:cNvPr>
          <p:cNvGrpSpPr/>
          <p:nvPr/>
        </p:nvGrpSpPr>
        <p:grpSpPr>
          <a:xfrm>
            <a:off x="0" y="2599218"/>
            <a:ext cx="5416550" cy="1077218"/>
            <a:chOff x="0" y="2599218"/>
            <a:chExt cx="5416550" cy="1077218"/>
          </a:xfrm>
        </p:grpSpPr>
        <p:pic>
          <p:nvPicPr>
            <p:cNvPr id="3" name="Picture 2" descr="Red Flag Images – Browse 2,366,886 ...">
              <a:extLst>
                <a:ext uri="{FF2B5EF4-FFF2-40B4-BE49-F238E27FC236}">
                  <a16:creationId xmlns:a16="http://schemas.microsoft.com/office/drawing/2014/main" id="{5FE57A11-FDB1-9F76-0A3A-A110EE2FD9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63197"/>
              <a:ext cx="898207" cy="719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5002377-3AFF-5250-6EC2-6D6A7E5C8432}"/>
                </a:ext>
              </a:extLst>
            </p:cNvPr>
            <p:cNvSpPr txBox="1"/>
            <p:nvPr/>
          </p:nvSpPr>
          <p:spPr>
            <a:xfrm>
              <a:off x="898206" y="2599218"/>
              <a:ext cx="451834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Climate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Severe impacts of climate change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Falling rates of carbon sequestration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Emissions from agriculture and transport</a:t>
              </a:r>
              <a:endParaRPr lang="en-DK" sz="20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482619-B6AD-4357-43EF-39610937D1C5}"/>
              </a:ext>
            </a:extLst>
          </p:cNvPr>
          <p:cNvGrpSpPr/>
          <p:nvPr/>
        </p:nvGrpSpPr>
        <p:grpSpPr>
          <a:xfrm>
            <a:off x="-1" y="5602445"/>
            <a:ext cx="5028563" cy="861774"/>
            <a:chOff x="-1" y="5602445"/>
            <a:chExt cx="5028563" cy="861774"/>
          </a:xfrm>
        </p:grpSpPr>
        <p:pic>
          <p:nvPicPr>
            <p:cNvPr id="9" name="Picture 8" descr="Red Flag Images – Browse 2,366,886 ...">
              <a:extLst>
                <a:ext uri="{FF2B5EF4-FFF2-40B4-BE49-F238E27FC236}">
                  <a16:creationId xmlns:a16="http://schemas.microsoft.com/office/drawing/2014/main" id="{8FE1BC45-63AE-B688-0A00-9CE98C2240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5683171"/>
              <a:ext cx="898207" cy="719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C9DD135-7D3F-C525-ACB6-8A55F389D8F0}"/>
                </a:ext>
              </a:extLst>
            </p:cNvPr>
            <p:cNvSpPr txBox="1"/>
            <p:nvPr/>
          </p:nvSpPr>
          <p:spPr>
            <a:xfrm>
              <a:off x="898206" y="5602445"/>
              <a:ext cx="413035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Circular economy</a:t>
              </a:r>
              <a:r>
                <a:rPr lang="en-GB" sz="1600" dirty="0"/>
                <a:t>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Slow progress towards circularity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Unsustainable consumption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8913E20-7B81-8856-D17E-EA55BFAF3EEF}"/>
              </a:ext>
            </a:extLst>
          </p:cNvPr>
          <p:cNvGrpSpPr/>
          <p:nvPr/>
        </p:nvGrpSpPr>
        <p:grpSpPr>
          <a:xfrm>
            <a:off x="0" y="4132315"/>
            <a:ext cx="4955218" cy="1077218"/>
            <a:chOff x="0" y="4132315"/>
            <a:chExt cx="4955218" cy="1077218"/>
          </a:xfrm>
        </p:grpSpPr>
        <p:pic>
          <p:nvPicPr>
            <p:cNvPr id="4" name="Picture 3" descr="Red Flag Images – Browse 2,366,886 ...">
              <a:extLst>
                <a:ext uri="{FF2B5EF4-FFF2-40B4-BE49-F238E27FC236}">
                  <a16:creationId xmlns:a16="http://schemas.microsoft.com/office/drawing/2014/main" id="{9B4629D4-9837-C332-5800-DF0285E1FD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11284"/>
              <a:ext cx="898207" cy="719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D199845-730C-7A9E-03DC-0C9630B21489}"/>
                </a:ext>
              </a:extLst>
            </p:cNvPr>
            <p:cNvSpPr txBox="1"/>
            <p:nvPr/>
          </p:nvSpPr>
          <p:spPr>
            <a:xfrm>
              <a:off x="898206" y="4132315"/>
              <a:ext cx="40570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Pollution and health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Chemicals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Water scarcity and pollution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dirty="0"/>
                <a:t>Degradation of marine ecosystems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074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090A2-9DD1-2EA3-FF0B-D7C02BECA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all white and black tower&#10;&#10;AI-generated content may be incorrect.">
            <a:extLst>
              <a:ext uri="{FF2B5EF4-FFF2-40B4-BE49-F238E27FC236}">
                <a16:creationId xmlns:a16="http://schemas.microsoft.com/office/drawing/2014/main" id="{EE03E56E-C1BA-90CE-5ACA-B4D7AC7C5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" t="12204" r="384"/>
          <a:stretch>
            <a:fillRect/>
          </a:stretch>
        </p:blipFill>
        <p:spPr>
          <a:xfrm>
            <a:off x="0" y="0"/>
            <a:ext cx="12192000" cy="68604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0FD13C-1A44-CA71-C1A3-9C5DCCAE1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7419" y="6131155"/>
            <a:ext cx="2977259" cy="5238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89CF7E-A3D9-61B7-B6DC-6AE748B81FD0}"/>
              </a:ext>
            </a:extLst>
          </p:cNvPr>
          <p:cNvSpPr txBox="1"/>
          <p:nvPr/>
        </p:nvSpPr>
        <p:spPr>
          <a:xfrm rot="16200000">
            <a:off x="10860171" y="1227526"/>
            <a:ext cx="22952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>
                <a:solidFill>
                  <a:schemeClr val="bg1"/>
                </a:solidFill>
              </a:rPr>
              <a:t>© Andrzej Bochenski, Picture2050 EEA</a:t>
            </a:r>
          </a:p>
        </p:txBody>
      </p:sp>
    </p:spTree>
    <p:extLst>
      <p:ext uri="{BB962C8B-B14F-4D97-AF65-F5344CB8AC3E}">
        <p14:creationId xmlns:p14="http://schemas.microsoft.com/office/powerpoint/2010/main" val="396482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A4CDE-3571-BF1C-AD88-633410BB7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all white and black tower&#10;&#10;AI-generated content may be incorrect.">
            <a:extLst>
              <a:ext uri="{FF2B5EF4-FFF2-40B4-BE49-F238E27FC236}">
                <a16:creationId xmlns:a16="http://schemas.microsoft.com/office/drawing/2014/main" id="{281C9E5F-B674-5A90-1EA8-FAA6FE936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" t="12204" r="384"/>
          <a:stretch>
            <a:fillRect/>
          </a:stretch>
        </p:blipFill>
        <p:spPr>
          <a:xfrm>
            <a:off x="1" y="0"/>
            <a:ext cx="12192000" cy="68604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1C79F4-9BCF-12F2-2A56-81E56BB1FC55}"/>
              </a:ext>
            </a:extLst>
          </p:cNvPr>
          <p:cNvSpPr txBox="1"/>
          <p:nvPr/>
        </p:nvSpPr>
        <p:spPr>
          <a:xfrm>
            <a:off x="6517265" y="6473413"/>
            <a:ext cx="31681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  <a:latin typeface="Aptos" panose="020B0004020202020204" pitchFamily="34" charset="0"/>
              </a:rPr>
              <a:t>©  </a:t>
            </a:r>
            <a:r>
              <a:rPr lang="en-GB" sz="800" err="1">
                <a:solidFill>
                  <a:schemeClr val="bg1"/>
                </a:solidFill>
                <a:latin typeface="Aptos" panose="020B0004020202020204" pitchFamily="34" charset="0"/>
              </a:rPr>
              <a:t>xxxxxx</a:t>
            </a:r>
            <a:r>
              <a:rPr lang="en-GB" sz="800">
                <a:solidFill>
                  <a:schemeClr val="bg1"/>
                </a:solidFill>
                <a:latin typeface="Aptos" panose="020B0004020202020204" pitchFamily="34" charset="0"/>
              </a:rPr>
              <a:t> EEA</a:t>
            </a:r>
            <a:endParaRPr lang="en-DK" sz="8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637A04-880D-DAF1-0BF8-08C0C23B5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7419" y="6131155"/>
            <a:ext cx="2977259" cy="52382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AD4CC93-1748-8CB7-3203-FB3C8F1CB67D}"/>
              </a:ext>
            </a:extLst>
          </p:cNvPr>
          <p:cNvSpPr/>
          <p:nvPr/>
        </p:nvSpPr>
        <p:spPr>
          <a:xfrm>
            <a:off x="-36564" y="-6224"/>
            <a:ext cx="7777649" cy="68642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306CF1-E9A4-0119-4896-EB719CBBBA68}"/>
              </a:ext>
            </a:extLst>
          </p:cNvPr>
          <p:cNvSpPr txBox="1"/>
          <p:nvPr/>
        </p:nvSpPr>
        <p:spPr>
          <a:xfrm rot="16200000">
            <a:off x="10860171" y="1227526"/>
            <a:ext cx="22952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>
                <a:solidFill>
                  <a:schemeClr val="bg1"/>
                </a:solidFill>
              </a:rPr>
              <a:t>© Andrzej Bochenski, Picture2050 EEA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3FACC3-164A-F36E-E682-B15390FBE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7025" y="294157"/>
            <a:ext cx="6380978" cy="662782"/>
          </a:xfrm>
          <a:prstGeom prst="rect">
            <a:avLst/>
          </a:prstGeom>
        </p:spPr>
      </p:pic>
      <p:pic>
        <p:nvPicPr>
          <p:cNvPr id="18" name="Picture 17" descr="A diagram of a diagram&#10;&#10;AI-generated content may be incorrect.">
            <a:extLst>
              <a:ext uri="{FF2B5EF4-FFF2-40B4-BE49-F238E27FC236}">
                <a16:creationId xmlns:a16="http://schemas.microsoft.com/office/drawing/2014/main" id="{154E163D-DE37-9479-3C91-C8DECA2293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660" y="69634"/>
            <a:ext cx="7271200" cy="678836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D23E2EE-CE2B-4980-0C03-DC5E3F6BA421}"/>
              </a:ext>
            </a:extLst>
          </p:cNvPr>
          <p:cNvSpPr txBox="1">
            <a:spLocks/>
          </p:cNvSpPr>
          <p:nvPr/>
        </p:nvSpPr>
        <p:spPr>
          <a:xfrm>
            <a:off x="5871528" y="294157"/>
            <a:ext cx="6296479" cy="662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ptos Extra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GB" sz="2700">
                <a:solidFill>
                  <a:srgbClr val="3D5265"/>
                </a:solidFill>
                <a:latin typeface="Aptos" panose="020B0004020202020204" pitchFamily="34" charset="0"/>
              </a:rPr>
              <a:t>Levers of change and reasons for hope</a:t>
            </a:r>
            <a:endParaRPr lang="en-PT" sz="2700" b="0">
              <a:solidFill>
                <a:srgbClr val="3D5265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46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inding river through a grassy area&#10;&#10;AI-generated content may be incorrect.">
            <a:extLst>
              <a:ext uri="{FF2B5EF4-FFF2-40B4-BE49-F238E27FC236}">
                <a16:creationId xmlns:a16="http://schemas.microsoft.com/office/drawing/2014/main" id="{AC8FA49A-7CCB-85B6-EF30-89FE25B19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1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177"/>
          <a:stretch>
            <a:fillRect/>
          </a:stretch>
        </p:blipFill>
        <p:spPr>
          <a:xfrm>
            <a:off x="-52085" y="-23655"/>
            <a:ext cx="12244086" cy="69031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37FEC5-F862-C4AD-09BF-48DDC14C8697}"/>
              </a:ext>
            </a:extLst>
          </p:cNvPr>
          <p:cNvSpPr txBox="1"/>
          <p:nvPr/>
        </p:nvSpPr>
        <p:spPr>
          <a:xfrm>
            <a:off x="178419" y="133815"/>
            <a:ext cx="7950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ptos" panose="020B0004020202020204" pitchFamily="34" charset="0"/>
                <a:ea typeface="+mn-lt"/>
                <a:cs typeface="+mn-lt"/>
              </a:rPr>
              <a:t>Nature for security, competitiveness, resilience and prosperity </a:t>
            </a:r>
            <a:endParaRPr lang="en-DK" sz="3600" b="1">
              <a:solidFill>
                <a:schemeClr val="bg1"/>
              </a:solidFill>
              <a:latin typeface="Aptos" panose="020B0004020202020204" pitchFamily="34" charset="0"/>
              <a:ea typeface="+mn-lt"/>
              <a:cs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361B38-37CA-5C13-DEFE-8B116E7B6F05}"/>
              </a:ext>
            </a:extLst>
          </p:cNvPr>
          <p:cNvSpPr txBox="1"/>
          <p:nvPr/>
        </p:nvSpPr>
        <p:spPr>
          <a:xfrm rot="16200000">
            <a:off x="10945091" y="5603219"/>
            <a:ext cx="20504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K" sz="1000">
                <a:solidFill>
                  <a:schemeClr val="bg1"/>
                </a:solidFill>
              </a:rPr>
              <a:t>© Piotr </a:t>
            </a:r>
            <a:r>
              <a:rPr lang="en-DK" sz="1000" err="1">
                <a:solidFill>
                  <a:schemeClr val="bg1"/>
                </a:solidFill>
              </a:rPr>
              <a:t>Krześlak</a:t>
            </a:r>
            <a:r>
              <a:rPr lang="en-DK" sz="1000">
                <a:solidFill>
                  <a:schemeClr val="bg1"/>
                </a:solidFill>
              </a:rPr>
              <a:t>, </a:t>
            </a:r>
            <a:r>
              <a:rPr lang="en-DK" sz="1000" err="1">
                <a:solidFill>
                  <a:schemeClr val="bg1"/>
                </a:solidFill>
              </a:rPr>
              <a:t>WaterPIX</a:t>
            </a:r>
            <a:r>
              <a:rPr lang="en-DK" sz="1000">
                <a:solidFill>
                  <a:schemeClr val="bg1"/>
                </a:solidFill>
              </a:rPr>
              <a:t> EEA</a:t>
            </a:r>
          </a:p>
        </p:txBody>
      </p:sp>
    </p:spTree>
    <p:extLst>
      <p:ext uri="{BB962C8B-B14F-4D97-AF65-F5344CB8AC3E}">
        <p14:creationId xmlns:p14="http://schemas.microsoft.com/office/powerpoint/2010/main" val="225848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CA8C5-318A-0C14-4D35-4970F88BD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AD2A2B-7180-544D-5798-AC9D6CE0F5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/>
              <a:t>Thank you</a:t>
            </a:r>
          </a:p>
          <a:p>
            <a:pPr algn="l"/>
            <a:endParaRPr lang="en-PT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22991-DA2E-1E48-EBFF-1DCB655017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3414" y="5067929"/>
            <a:ext cx="5068742" cy="415485"/>
          </a:xfrm>
        </p:spPr>
        <p:txBody>
          <a:bodyPr/>
          <a:lstStyle/>
          <a:p>
            <a:r>
              <a:rPr lang="en-US" sz="2000">
                <a:solidFill>
                  <a:schemeClr val="bg1"/>
                </a:solidFill>
                <a:latin typeface="Aptos" panose="020B0004020202020204" pitchFamily="34" charset="0"/>
              </a:rPr>
              <a:t>Leena </a:t>
            </a:r>
            <a:r>
              <a:rPr lang="en-US" sz="2000" err="1">
                <a:solidFill>
                  <a:schemeClr val="bg1"/>
                </a:solidFill>
                <a:latin typeface="Aptos" panose="020B0004020202020204" pitchFamily="34" charset="0"/>
              </a:rPr>
              <a:t>Ylä</a:t>
            </a:r>
            <a:r>
              <a:rPr lang="en-US" sz="2000">
                <a:solidFill>
                  <a:schemeClr val="bg1"/>
                </a:solidFill>
                <a:latin typeface="Aptos" panose="020B0004020202020204" pitchFamily="34" charset="0"/>
              </a:rPr>
              <a:t>-Mononen, EEA Executive Director, 30 September 2025</a:t>
            </a:r>
          </a:p>
          <a:p>
            <a:endParaRPr lang="en-PT" sz="20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81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688E1-0124-7E6F-FDC5-27AD42ED8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 game&#10;&#10;AI-generated content may be incorrect.">
            <a:extLst>
              <a:ext uri="{FF2B5EF4-FFF2-40B4-BE49-F238E27FC236}">
                <a16:creationId xmlns:a16="http://schemas.microsoft.com/office/drawing/2014/main" id="{BB2208EF-C277-2967-F1F0-23B44579B1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2000"/>
          </a:blip>
          <a:stretch>
            <a:fillRect/>
          </a:stretch>
        </p:blipFill>
        <p:spPr>
          <a:xfrm>
            <a:off x="0" y="27243"/>
            <a:ext cx="12192000" cy="6803514"/>
          </a:xfrm>
          <a:prstGeom prst="rect">
            <a:avLst/>
          </a:prstGeom>
        </p:spPr>
      </p:pic>
      <p:sp>
        <p:nvSpPr>
          <p:cNvPr id="13" name="Arc 12">
            <a:extLst>
              <a:ext uri="{FF2B5EF4-FFF2-40B4-BE49-F238E27FC236}">
                <a16:creationId xmlns:a16="http://schemas.microsoft.com/office/drawing/2014/main" id="{B4091335-A52A-E062-426F-D8634B993705}"/>
              </a:ext>
            </a:extLst>
          </p:cNvPr>
          <p:cNvSpPr/>
          <p:nvPr/>
        </p:nvSpPr>
        <p:spPr>
          <a:xfrm rot="5400000">
            <a:off x="9514114" y="3973286"/>
            <a:ext cx="1175657" cy="1687285"/>
          </a:xfrm>
          <a:prstGeom prst="arc">
            <a:avLst/>
          </a:prstGeom>
          <a:ln w="130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B301FAF-696F-E1C4-FE48-D6C74C95C36F}"/>
              </a:ext>
            </a:extLst>
          </p:cNvPr>
          <p:cNvCxnSpPr/>
          <p:nvPr/>
        </p:nvCxnSpPr>
        <p:spPr>
          <a:xfrm>
            <a:off x="674914" y="5399314"/>
            <a:ext cx="9427029" cy="0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29C979-9CF9-36A1-1547-C2DA694A1AA5}"/>
              </a:ext>
            </a:extLst>
          </p:cNvPr>
          <p:cNvCxnSpPr>
            <a:cxnSpLocks/>
          </p:cNvCxnSpPr>
          <p:nvPr/>
        </p:nvCxnSpPr>
        <p:spPr>
          <a:xfrm>
            <a:off x="10945585" y="3641271"/>
            <a:ext cx="0" cy="1186543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8" descr="1995">
            <a:extLst>
              <a:ext uri="{FF2B5EF4-FFF2-40B4-BE49-F238E27FC236}">
                <a16:creationId xmlns:a16="http://schemas.microsoft.com/office/drawing/2014/main" id="{87FF5201-A467-321B-671C-F58CEB91002F}"/>
              </a:ext>
            </a:extLst>
          </p:cNvPr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465" y="3382109"/>
            <a:ext cx="1440844" cy="1811786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1999">
            <a:extLst>
              <a:ext uri="{FF2B5EF4-FFF2-40B4-BE49-F238E27FC236}">
                <a16:creationId xmlns:a16="http://schemas.microsoft.com/office/drawing/2014/main" id="{8B0C9F59-7DCF-1DED-2A02-B5D13D88F15F}"/>
              </a:ext>
            </a:extLst>
          </p:cNvPr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6554" y="3395727"/>
            <a:ext cx="1431959" cy="1798167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2005">
            <a:extLst>
              <a:ext uri="{FF2B5EF4-FFF2-40B4-BE49-F238E27FC236}">
                <a16:creationId xmlns:a16="http://schemas.microsoft.com/office/drawing/2014/main" id="{130C9048-86FD-AD0D-FAE5-61B36424DF37}"/>
              </a:ext>
            </a:extLst>
          </p:cNvPr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52311" y="3395726"/>
            <a:ext cx="1412770" cy="1798165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SOER-2010-Synthesis-frontcover-final-EN-web">
            <a:extLst>
              <a:ext uri="{FF2B5EF4-FFF2-40B4-BE49-F238E27FC236}">
                <a16:creationId xmlns:a16="http://schemas.microsoft.com/office/drawing/2014/main" id="{34FC0283-5C96-C67F-7F94-65BDDBFB3BB7}"/>
              </a:ext>
            </a:extLst>
          </p:cNvPr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5636" y="3395727"/>
            <a:ext cx="1384697" cy="17981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B23200-BF70-0D06-39C7-D8627B2492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8668" y="3431788"/>
            <a:ext cx="1298486" cy="17260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D345F3-DFE2-C2A5-3319-D33C3E754B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490" y="3428999"/>
            <a:ext cx="1298484" cy="17260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person's head with a body of water and a city&#10;&#10;AI-generated content may be incorrect.">
            <a:extLst>
              <a:ext uri="{FF2B5EF4-FFF2-40B4-BE49-F238E27FC236}">
                <a16:creationId xmlns:a16="http://schemas.microsoft.com/office/drawing/2014/main" id="{67C62A5A-A3FD-C127-980D-202AAD77B1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3099" y="311801"/>
            <a:ext cx="2264971" cy="32029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AA126A2-0C9C-A5CE-5A9A-33F8B0587B37}"/>
              </a:ext>
            </a:extLst>
          </p:cNvPr>
          <p:cNvSpPr txBox="1"/>
          <p:nvPr/>
        </p:nvSpPr>
        <p:spPr>
          <a:xfrm rot="18501628">
            <a:off x="438690" y="5531351"/>
            <a:ext cx="968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B6C"/>
                </a:solidFill>
                <a:latin typeface="Aptos" panose="020B0004020202020204" pitchFamily="34" charset="0"/>
              </a:rPr>
              <a:t>1995</a:t>
            </a:r>
            <a:endParaRPr lang="en-DK" b="1">
              <a:solidFill>
                <a:srgbClr val="007B6C"/>
              </a:solidFill>
              <a:latin typeface="Aptos" panose="020B00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6CD6F8-0E81-F188-3E9A-19014FEBF86D}"/>
              </a:ext>
            </a:extLst>
          </p:cNvPr>
          <p:cNvSpPr txBox="1"/>
          <p:nvPr/>
        </p:nvSpPr>
        <p:spPr>
          <a:xfrm rot="18501628">
            <a:off x="1874424" y="5531351"/>
            <a:ext cx="968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B6C"/>
                </a:solidFill>
                <a:latin typeface="Aptos" panose="020B0004020202020204" pitchFamily="34" charset="0"/>
              </a:rPr>
              <a:t>2000</a:t>
            </a:r>
            <a:endParaRPr lang="en-DK" b="1">
              <a:solidFill>
                <a:srgbClr val="007B6C"/>
              </a:solidFill>
              <a:latin typeface="Aptos" panose="020B00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2DD2FC-6871-CC4A-8FAE-C81BE4D71F04}"/>
              </a:ext>
            </a:extLst>
          </p:cNvPr>
          <p:cNvSpPr txBox="1"/>
          <p:nvPr/>
        </p:nvSpPr>
        <p:spPr>
          <a:xfrm rot="18501628">
            <a:off x="5237547" y="5518416"/>
            <a:ext cx="968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B6C"/>
                </a:solidFill>
                <a:latin typeface="Aptos" panose="020B0004020202020204" pitchFamily="34" charset="0"/>
              </a:rPr>
              <a:t>2010</a:t>
            </a:r>
            <a:endParaRPr lang="en-DK" b="1">
              <a:solidFill>
                <a:srgbClr val="007B6C"/>
              </a:solidFill>
              <a:latin typeface="Aptos" panose="020B00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C81F3B-DB5D-CC2B-1300-9D096C2110C9}"/>
              </a:ext>
            </a:extLst>
          </p:cNvPr>
          <p:cNvSpPr txBox="1"/>
          <p:nvPr/>
        </p:nvSpPr>
        <p:spPr>
          <a:xfrm rot="18501628">
            <a:off x="6845654" y="5531352"/>
            <a:ext cx="968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B6C"/>
                </a:solidFill>
                <a:latin typeface="Aptos" panose="020B0004020202020204" pitchFamily="34" charset="0"/>
              </a:rPr>
              <a:t>2015</a:t>
            </a:r>
            <a:endParaRPr lang="en-DK" b="1">
              <a:solidFill>
                <a:srgbClr val="007B6C"/>
              </a:solidFill>
              <a:latin typeface="Aptos" panose="020B00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6CFB99-1DA1-97F7-B694-9D9E316FAC33}"/>
              </a:ext>
            </a:extLst>
          </p:cNvPr>
          <p:cNvSpPr txBox="1"/>
          <p:nvPr/>
        </p:nvSpPr>
        <p:spPr>
          <a:xfrm rot="18501628">
            <a:off x="8319508" y="5518416"/>
            <a:ext cx="968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B6C"/>
                </a:solidFill>
                <a:latin typeface="Aptos" panose="020B0004020202020204" pitchFamily="34" charset="0"/>
              </a:rPr>
              <a:t>2020</a:t>
            </a:r>
            <a:endParaRPr lang="en-DK" b="1">
              <a:solidFill>
                <a:srgbClr val="007B6C"/>
              </a:solidFill>
              <a:latin typeface="Aptos" panose="020B00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66FCD3-5ED3-DB7F-49D4-459FE4E1D8B7}"/>
              </a:ext>
            </a:extLst>
          </p:cNvPr>
          <p:cNvSpPr txBox="1"/>
          <p:nvPr/>
        </p:nvSpPr>
        <p:spPr>
          <a:xfrm rot="18501628">
            <a:off x="3650867" y="5518416"/>
            <a:ext cx="968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7B6C"/>
                </a:solidFill>
                <a:latin typeface="Aptos" panose="020B0004020202020204" pitchFamily="34" charset="0"/>
              </a:rPr>
              <a:t>2005</a:t>
            </a:r>
            <a:endParaRPr lang="en-DK" b="1">
              <a:solidFill>
                <a:srgbClr val="007B6C"/>
              </a:solidFill>
              <a:latin typeface="Aptos" panose="020B00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E09FD0-F7A5-1942-F468-2BF7446BABDD}"/>
              </a:ext>
            </a:extLst>
          </p:cNvPr>
          <p:cNvSpPr txBox="1"/>
          <p:nvPr/>
        </p:nvSpPr>
        <p:spPr>
          <a:xfrm>
            <a:off x="11223605" y="3514791"/>
            <a:ext cx="968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B6C"/>
                </a:solidFill>
                <a:latin typeface="Aptos" panose="020B0004020202020204" pitchFamily="34" charset="0"/>
              </a:rPr>
              <a:t>2025</a:t>
            </a:r>
            <a:endParaRPr lang="en-DK" sz="2400" b="1">
              <a:solidFill>
                <a:srgbClr val="007B6C"/>
              </a:solidFill>
              <a:latin typeface="Aptos" panose="020B00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5A7F232-507A-15D5-C0CD-E406F43F81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20881"/>
            <a:ext cx="7063409" cy="66278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13539E8-1A98-38D8-722A-27A4990F2C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2949" y="316306"/>
            <a:ext cx="1887392" cy="667356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4438ADAF-E7C1-6C9C-EED3-73232963B753}"/>
              </a:ext>
            </a:extLst>
          </p:cNvPr>
          <p:cNvSpPr txBox="1">
            <a:spLocks/>
          </p:cNvSpPr>
          <p:nvPr/>
        </p:nvSpPr>
        <p:spPr>
          <a:xfrm>
            <a:off x="0" y="329252"/>
            <a:ext cx="7063409" cy="662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ptos Extra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GB" sz="3200">
                <a:solidFill>
                  <a:srgbClr val="3D5265"/>
                </a:solidFill>
                <a:latin typeface="Aptos" panose="020B0004020202020204" pitchFamily="34" charset="0"/>
              </a:rPr>
              <a:t>30 years state of environment reporting</a:t>
            </a:r>
            <a:endParaRPr lang="en-PT" sz="3200" b="0">
              <a:solidFill>
                <a:srgbClr val="3D5265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69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 game&#10;&#10;AI-generated content may be incorrect.">
            <a:extLst>
              <a:ext uri="{FF2B5EF4-FFF2-40B4-BE49-F238E27FC236}">
                <a16:creationId xmlns:a16="http://schemas.microsoft.com/office/drawing/2014/main" id="{3724D672-71B4-182A-CFED-61553356F8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2000"/>
          </a:blip>
          <a:stretch>
            <a:fillRect/>
          </a:stretch>
        </p:blipFill>
        <p:spPr>
          <a:xfrm>
            <a:off x="0" y="27243"/>
            <a:ext cx="12192000" cy="6803514"/>
          </a:xfrm>
          <a:prstGeom prst="rect">
            <a:avLst/>
          </a:prstGeom>
        </p:spPr>
      </p:pic>
      <p:pic>
        <p:nvPicPr>
          <p:cNvPr id="3" name="Picture 2" descr="A person's head with a body of water and a city&#10;&#10;AI-generated content may be incorrect.">
            <a:extLst>
              <a:ext uri="{FF2B5EF4-FFF2-40B4-BE49-F238E27FC236}">
                <a16:creationId xmlns:a16="http://schemas.microsoft.com/office/drawing/2014/main" id="{0AE9B9D9-7925-1790-D732-B12668A4F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830" y="1862024"/>
            <a:ext cx="1751974" cy="24775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29F0BF-5DDA-C975-BF48-06F290A1332E}"/>
              </a:ext>
            </a:extLst>
          </p:cNvPr>
          <p:cNvSpPr txBox="1"/>
          <p:nvPr/>
        </p:nvSpPr>
        <p:spPr>
          <a:xfrm>
            <a:off x="245326" y="190425"/>
            <a:ext cx="6289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C5F"/>
                </a:solidFill>
                <a:latin typeface="Aptos" panose="020B0004020202020204" pitchFamily="34" charset="0"/>
              </a:rPr>
              <a:t>Europe’s environment 2025</a:t>
            </a:r>
            <a:endParaRPr lang="en-DK" sz="2800" b="1" dirty="0">
              <a:solidFill>
                <a:srgbClr val="006C5F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15947C-7F25-FA43-2BE4-79A8AADF3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545" y="1862021"/>
            <a:ext cx="2490443" cy="24747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0751BA-31D1-CF04-B669-05FAE2198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447" y="1862022"/>
            <a:ext cx="2662417" cy="24747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0462F8-352E-735A-E95E-134E9D75C658}"/>
              </a:ext>
            </a:extLst>
          </p:cNvPr>
          <p:cNvSpPr txBox="1"/>
          <p:nvPr/>
        </p:nvSpPr>
        <p:spPr>
          <a:xfrm>
            <a:off x="245326" y="1951235"/>
            <a:ext cx="629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>
                <a:solidFill>
                  <a:srgbClr val="006C5F"/>
                </a:solidFill>
                <a:latin typeface="Aptos" panose="020B0004020202020204" pitchFamily="34" charset="0"/>
                <a:ea typeface="+mn-lt"/>
                <a:cs typeface="+mn-lt"/>
              </a:rPr>
              <a:t>1.</a:t>
            </a:r>
            <a:endParaRPr lang="en-DK" sz="3600" b="1">
              <a:solidFill>
                <a:srgbClr val="006C5F"/>
              </a:solidFill>
              <a:latin typeface="Aptos" panose="020B0004020202020204" pitchFamily="34" charset="0"/>
              <a:ea typeface="+mn-lt"/>
              <a:cs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9326E1-6D69-A134-5EC7-74225506C696}"/>
              </a:ext>
            </a:extLst>
          </p:cNvPr>
          <p:cNvSpPr txBox="1"/>
          <p:nvPr/>
        </p:nvSpPr>
        <p:spPr>
          <a:xfrm>
            <a:off x="8274205" y="1951235"/>
            <a:ext cx="587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PT"/>
            </a:defPPr>
            <a:lvl1pPr algn="r">
              <a:defRPr sz="3600" b="1">
                <a:solidFill>
                  <a:srgbClr val="006C5F"/>
                </a:solidFill>
                <a:latin typeface="Aptos" panose="020B0004020202020204" pitchFamily="34" charset="0"/>
                <a:ea typeface="+mn-lt"/>
                <a:cs typeface="+mn-lt"/>
              </a:defRPr>
            </a:lvl1pPr>
          </a:lstStyle>
          <a:p>
            <a:r>
              <a:rPr lang="en-US"/>
              <a:t>3.</a:t>
            </a:r>
            <a:endParaRPr lang="en-DK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D025D7-541E-FFDF-0F3F-8E546F24AD1E}"/>
              </a:ext>
            </a:extLst>
          </p:cNvPr>
          <p:cNvSpPr txBox="1"/>
          <p:nvPr/>
        </p:nvSpPr>
        <p:spPr>
          <a:xfrm>
            <a:off x="3902927" y="1932869"/>
            <a:ext cx="593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PT"/>
            </a:defPPr>
            <a:lvl1pPr algn="r">
              <a:defRPr sz="3600" b="1">
                <a:solidFill>
                  <a:srgbClr val="006C5F"/>
                </a:solidFill>
                <a:latin typeface="Aptos" panose="020B0004020202020204" pitchFamily="34" charset="0"/>
                <a:ea typeface="+mn-lt"/>
                <a:cs typeface="+mn-lt"/>
              </a:defRPr>
            </a:lvl1pPr>
          </a:lstStyle>
          <a:p>
            <a:r>
              <a:rPr lang="en-US"/>
              <a:t>2.</a:t>
            </a:r>
            <a:endParaRPr lang="en-DK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5ED214-1780-1E90-3AC9-41E760EEFB18}"/>
              </a:ext>
            </a:extLst>
          </p:cNvPr>
          <p:cNvSpPr txBox="1"/>
          <p:nvPr/>
        </p:nvSpPr>
        <p:spPr>
          <a:xfrm>
            <a:off x="791736" y="4862602"/>
            <a:ext cx="21856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PT"/>
            </a:defPPr>
            <a:lvl1pPr algn="r">
              <a:defRPr sz="3600" b="1">
                <a:solidFill>
                  <a:srgbClr val="006C5F"/>
                </a:solidFill>
                <a:latin typeface="Aptos" panose="020B0004020202020204" pitchFamily="34" charset="0"/>
                <a:ea typeface="+mn-lt"/>
                <a:cs typeface="+mn-lt"/>
              </a:defRPr>
            </a:lvl1pPr>
          </a:lstStyle>
          <a:p>
            <a:pPr algn="ctr"/>
            <a:r>
              <a:rPr lang="en-US" sz="3200"/>
              <a:t>Main report</a:t>
            </a:r>
            <a:endParaRPr lang="en-DK" sz="3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C02625-4393-634F-7BB1-FA09F554D9F4}"/>
              </a:ext>
            </a:extLst>
          </p:cNvPr>
          <p:cNvSpPr txBox="1"/>
          <p:nvPr/>
        </p:nvSpPr>
        <p:spPr>
          <a:xfrm>
            <a:off x="4687346" y="4862601"/>
            <a:ext cx="2538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PT"/>
            </a:defPPr>
            <a:lvl1pPr algn="r">
              <a:defRPr sz="3600" b="1">
                <a:solidFill>
                  <a:srgbClr val="006C5F"/>
                </a:solidFill>
                <a:latin typeface="Aptos" panose="020B0004020202020204" pitchFamily="34" charset="0"/>
                <a:ea typeface="+mn-lt"/>
                <a:cs typeface="+mn-lt"/>
              </a:defRPr>
            </a:lvl1pPr>
          </a:lstStyle>
          <a:p>
            <a:pPr algn="ctr"/>
            <a:r>
              <a:rPr lang="en-US" sz="3200"/>
              <a:t>Thematic briefings</a:t>
            </a:r>
            <a:endParaRPr lang="en-DK" sz="3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06DD62-DA15-D622-3505-47572F9E5811}"/>
              </a:ext>
            </a:extLst>
          </p:cNvPr>
          <p:cNvSpPr txBox="1"/>
          <p:nvPr/>
        </p:nvSpPr>
        <p:spPr>
          <a:xfrm>
            <a:off x="9082039" y="4908767"/>
            <a:ext cx="25386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PT"/>
            </a:defPPr>
            <a:lvl1pPr algn="r">
              <a:defRPr sz="3600" b="1">
                <a:solidFill>
                  <a:srgbClr val="006C5F"/>
                </a:solidFill>
                <a:latin typeface="Aptos" panose="020B0004020202020204" pitchFamily="34" charset="0"/>
                <a:ea typeface="+mn-lt"/>
                <a:cs typeface="+mn-lt"/>
              </a:defRPr>
            </a:lvl1pPr>
          </a:lstStyle>
          <a:p>
            <a:pPr algn="ctr"/>
            <a:r>
              <a:rPr lang="en-US" sz="3200"/>
              <a:t>Country profiles</a:t>
            </a:r>
            <a:endParaRPr lang="en-DK" sz="3200"/>
          </a:p>
        </p:txBody>
      </p:sp>
    </p:spTree>
    <p:extLst>
      <p:ext uri="{BB962C8B-B14F-4D97-AF65-F5344CB8AC3E}">
        <p14:creationId xmlns:p14="http://schemas.microsoft.com/office/powerpoint/2010/main" val="344566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E514A-5098-54B6-47DC-30FE7280E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field of grass and a cloudy sky&#10;&#10;AI-generated content may be incorrect.">
            <a:extLst>
              <a:ext uri="{FF2B5EF4-FFF2-40B4-BE49-F238E27FC236}">
                <a16:creationId xmlns:a16="http://schemas.microsoft.com/office/drawing/2014/main" id="{E6BB4765-F674-23EC-ED41-718764339D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14291"/>
          <a:stretch>
            <a:fillRect/>
          </a:stretch>
        </p:blipFill>
        <p:spPr>
          <a:xfrm>
            <a:off x="-14859" y="0"/>
            <a:ext cx="1223843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B80A8B-4533-7B84-4DD2-F6E98233BD69}"/>
              </a:ext>
            </a:extLst>
          </p:cNvPr>
          <p:cNvSpPr txBox="1"/>
          <p:nvPr/>
        </p:nvSpPr>
        <p:spPr>
          <a:xfrm rot="16200000">
            <a:off x="10736516" y="1303148"/>
            <a:ext cx="240917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PT"/>
            </a:defPPr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DK"/>
              <a:t>© Jacek </a:t>
            </a:r>
            <a:r>
              <a:rPr lang="en-DK" err="1"/>
              <a:t>Oleksinski</a:t>
            </a:r>
            <a:r>
              <a:rPr lang="en-DK"/>
              <a:t>, </a:t>
            </a:r>
            <a:r>
              <a:rPr lang="en-DK" err="1"/>
              <a:t>NATURE@work</a:t>
            </a:r>
            <a:r>
              <a:rPr lang="en-DK"/>
              <a:t> EEA</a:t>
            </a:r>
          </a:p>
        </p:txBody>
      </p:sp>
    </p:spTree>
    <p:extLst>
      <p:ext uri="{BB962C8B-B14F-4D97-AF65-F5344CB8AC3E}">
        <p14:creationId xmlns:p14="http://schemas.microsoft.com/office/powerpoint/2010/main" val="123316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field of grass and a cloudy sky&#10;&#10;AI-generated content may be incorrect.">
            <a:extLst>
              <a:ext uri="{FF2B5EF4-FFF2-40B4-BE49-F238E27FC236}">
                <a16:creationId xmlns:a16="http://schemas.microsoft.com/office/drawing/2014/main" id="{B5A5224A-6C6D-7BE2-C167-0D279ED070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3000"/>
          </a:blip>
          <a:srcRect t="14291"/>
          <a:stretch>
            <a:fillRect/>
          </a:stretch>
        </p:blipFill>
        <p:spPr>
          <a:xfrm>
            <a:off x="0" y="-2"/>
            <a:ext cx="12238434" cy="68757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A9E37B3-8217-4E70-6A2C-749C992B76B4}"/>
              </a:ext>
            </a:extLst>
          </p:cNvPr>
          <p:cNvSpPr/>
          <p:nvPr/>
        </p:nvSpPr>
        <p:spPr>
          <a:xfrm>
            <a:off x="6893916" y="-11497"/>
            <a:ext cx="5344517" cy="68642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11" name="Picture 10" descr="A diagram of different types of energy&#10;&#10;AI-generated content may be incorrect.">
            <a:extLst>
              <a:ext uri="{FF2B5EF4-FFF2-40B4-BE49-F238E27FC236}">
                <a16:creationId xmlns:a16="http://schemas.microsoft.com/office/drawing/2014/main" id="{0A8E5F4A-0D61-F5EC-01EB-B1FE0B3062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325" t="-67" r="21451" b="90403"/>
          <a:stretch>
            <a:fillRect/>
          </a:stretch>
        </p:blipFill>
        <p:spPr>
          <a:xfrm>
            <a:off x="7381994" y="1963032"/>
            <a:ext cx="4345146" cy="823571"/>
          </a:xfrm>
          <a:prstGeom prst="rect">
            <a:avLst/>
          </a:prstGeom>
        </p:spPr>
      </p:pic>
      <p:pic>
        <p:nvPicPr>
          <p:cNvPr id="7" name="Picture 6" descr="A diagram of different types of resources&#10;&#10;AI-generated content may be incorrect.">
            <a:extLst>
              <a:ext uri="{FF2B5EF4-FFF2-40B4-BE49-F238E27FC236}">
                <a16:creationId xmlns:a16="http://schemas.microsoft.com/office/drawing/2014/main" id="{E07D95F6-5CA4-CC46-4C38-1DF5E70C0E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357"/>
          <a:stretch>
            <a:fillRect/>
          </a:stretch>
        </p:blipFill>
        <p:spPr>
          <a:xfrm>
            <a:off x="18472" y="-59937"/>
            <a:ext cx="6792866" cy="6875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D1907D-AD1F-16E6-ACEF-4AE9FFB96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1055" y="299757"/>
            <a:ext cx="6679045" cy="6627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93073B-8586-2DA6-D6B7-DDCD004F9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3752" y="295182"/>
            <a:ext cx="1893280" cy="66735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ADE558A-4B65-E488-30A8-3E167129D505}"/>
              </a:ext>
            </a:extLst>
          </p:cNvPr>
          <p:cNvSpPr txBox="1">
            <a:spLocks/>
          </p:cNvSpPr>
          <p:nvPr/>
        </p:nvSpPr>
        <p:spPr>
          <a:xfrm>
            <a:off x="5551055" y="308128"/>
            <a:ext cx="6679045" cy="662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ptos Extra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GB" sz="2600">
                <a:solidFill>
                  <a:srgbClr val="3D5265"/>
                </a:solidFill>
                <a:latin typeface="Aptos" panose="020B0004020202020204" pitchFamily="34" charset="0"/>
              </a:rPr>
              <a:t>Nature: key to human health and prosperity</a:t>
            </a:r>
            <a:endParaRPr lang="en-PT" sz="2600" b="0">
              <a:solidFill>
                <a:srgbClr val="3D5265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89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C9AF5-1858-AD40-BE94-AF092C6C0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ees flying&#10;&#10;AI-generated content may be incorrect.">
            <a:extLst>
              <a:ext uri="{FF2B5EF4-FFF2-40B4-BE49-F238E27FC236}">
                <a16:creationId xmlns:a16="http://schemas.microsoft.com/office/drawing/2014/main" id="{96A72A00-7D8E-F24E-5805-6A4824EC8A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608"/>
          <a:stretch>
            <a:fillRect/>
          </a:stretch>
        </p:blipFill>
        <p:spPr>
          <a:xfrm>
            <a:off x="-36563" y="-6224"/>
            <a:ext cx="12228563" cy="68704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297ECE-30BA-2602-07EC-35B16A1431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6426" y="6206441"/>
            <a:ext cx="2704070" cy="4757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4EB301-D699-5C38-AA2C-29D4C5145D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883003" y="1549003"/>
            <a:ext cx="5664994" cy="4953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2DB267E-A68B-789C-6AA5-B204D2EF012A}"/>
              </a:ext>
            </a:extLst>
          </p:cNvPr>
          <p:cNvSpPr txBox="1"/>
          <p:nvPr/>
        </p:nvSpPr>
        <p:spPr>
          <a:xfrm rot="16200000">
            <a:off x="10928242" y="1002116"/>
            <a:ext cx="2296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  <a:latin typeface="Aptos" panose="020B0004020202020204" pitchFamily="34" charset="0"/>
              </a:rPr>
              <a:t>©  </a:t>
            </a:r>
            <a:r>
              <a:rPr lang="en-GB" sz="1000">
                <a:solidFill>
                  <a:schemeClr val="bg1"/>
                </a:solidFill>
                <a:latin typeface="Aptos" panose="020B0004020202020204" pitchFamily="34" charset="0"/>
              </a:rPr>
              <a:t>Sebastian</a:t>
            </a:r>
            <a:r>
              <a:rPr lang="en-GB" sz="80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800" err="1">
                <a:solidFill>
                  <a:schemeClr val="bg1"/>
                </a:solidFill>
                <a:latin typeface="Aptos" panose="020B0004020202020204" pitchFamily="34" charset="0"/>
              </a:rPr>
              <a:t>Škoić</a:t>
            </a:r>
            <a:r>
              <a:rPr lang="en-GB" sz="800">
                <a:solidFill>
                  <a:schemeClr val="bg1"/>
                </a:solidFill>
                <a:latin typeface="Aptos" panose="020B0004020202020204" pitchFamily="34" charset="0"/>
              </a:rPr>
              <a:t>, REDISCOVER Nature EEA</a:t>
            </a:r>
          </a:p>
          <a:p>
            <a:endParaRPr lang="en-DK" sz="8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71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31A92-074D-DDD6-8770-8A009CD44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ees flying&#10;&#10;AI-generated content may be incorrect.">
            <a:extLst>
              <a:ext uri="{FF2B5EF4-FFF2-40B4-BE49-F238E27FC236}">
                <a16:creationId xmlns:a16="http://schemas.microsoft.com/office/drawing/2014/main" id="{90B4E34A-32ED-8E06-992E-B931C8A719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608"/>
          <a:stretch>
            <a:fillRect/>
          </a:stretch>
        </p:blipFill>
        <p:spPr>
          <a:xfrm>
            <a:off x="-18282" y="-12447"/>
            <a:ext cx="12228563" cy="68704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508D16-5F72-2D01-141E-BBD26955D51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6426" y="6206441"/>
            <a:ext cx="2704070" cy="4757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96BF20-65E0-561F-DA33-892EC4DA68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883003" y="1549003"/>
            <a:ext cx="5664994" cy="4953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3854EB4-6A32-1A61-CC54-6A0E61081EE8}"/>
              </a:ext>
            </a:extLst>
          </p:cNvPr>
          <p:cNvSpPr/>
          <p:nvPr/>
        </p:nvSpPr>
        <p:spPr>
          <a:xfrm>
            <a:off x="-36563" y="-6224"/>
            <a:ext cx="6324102" cy="6864224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573E929-B61D-33BE-117C-74E2736DBD43}"/>
              </a:ext>
            </a:extLst>
          </p:cNvPr>
          <p:cNvSpPr txBox="1">
            <a:spLocks/>
          </p:cNvSpPr>
          <p:nvPr/>
        </p:nvSpPr>
        <p:spPr>
          <a:xfrm>
            <a:off x="501739" y="299756"/>
            <a:ext cx="6711861" cy="662782"/>
          </a:xfrm>
          <a:prstGeom prst="rect">
            <a:avLst/>
          </a:prstGeom>
          <a:solidFill>
            <a:schemeClr val="bg1">
              <a:alpha val="75279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ptos Extra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GB" sz="4000">
                <a:solidFill>
                  <a:srgbClr val="3D5265"/>
                </a:solidFill>
                <a:latin typeface="Aptos" panose="020B0004020202020204" pitchFamily="34" charset="0"/>
              </a:rPr>
              <a:t>Slide title: </a:t>
            </a:r>
            <a:r>
              <a:rPr lang="en-GB" sz="4000" b="0">
                <a:solidFill>
                  <a:srgbClr val="3D5265"/>
                </a:solidFill>
                <a:latin typeface="Aptos" panose="020B0004020202020204" pitchFamily="34" charset="0"/>
              </a:rPr>
              <a:t>and here</a:t>
            </a:r>
            <a:endParaRPr lang="en-PT" sz="4000" b="0">
              <a:solidFill>
                <a:srgbClr val="3D5265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361178-DCB4-FC51-6234-8E626DCC0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421" y="299757"/>
            <a:ext cx="8635941" cy="66278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AEBA524-0704-333D-2936-E09F75D04C0F}"/>
              </a:ext>
            </a:extLst>
          </p:cNvPr>
          <p:cNvSpPr txBox="1">
            <a:spLocks/>
          </p:cNvSpPr>
          <p:nvPr/>
        </p:nvSpPr>
        <p:spPr>
          <a:xfrm>
            <a:off x="482422" y="299756"/>
            <a:ext cx="8635940" cy="662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ptos Extra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GB" sz="2800">
                <a:solidFill>
                  <a:srgbClr val="3D5265"/>
                </a:solidFill>
                <a:latin typeface="Aptos" panose="020B0004020202020204" pitchFamily="34" charset="0"/>
              </a:rPr>
              <a:t>Europe’s environment: biodiversity and ecosystems</a:t>
            </a:r>
            <a:endParaRPr lang="en-PT" sz="2800" b="0">
              <a:solidFill>
                <a:srgbClr val="3D5265"/>
              </a:solidFill>
              <a:latin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933235-65BA-1488-35C2-B2C217EC7125}"/>
              </a:ext>
            </a:extLst>
          </p:cNvPr>
          <p:cNvSpPr txBox="1"/>
          <p:nvPr/>
        </p:nvSpPr>
        <p:spPr>
          <a:xfrm rot="16200000">
            <a:off x="10928242" y="1002116"/>
            <a:ext cx="2296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  <a:latin typeface="Aptos" panose="020B0004020202020204" pitchFamily="34" charset="0"/>
              </a:rPr>
              <a:t>©  </a:t>
            </a:r>
            <a:r>
              <a:rPr lang="en-GB" sz="1000">
                <a:solidFill>
                  <a:schemeClr val="bg1"/>
                </a:solidFill>
                <a:latin typeface="Aptos" panose="020B0004020202020204" pitchFamily="34" charset="0"/>
              </a:rPr>
              <a:t>Sebastian</a:t>
            </a:r>
            <a:r>
              <a:rPr lang="en-GB" sz="800">
                <a:solidFill>
                  <a:schemeClr val="bg1"/>
                </a:solidFill>
                <a:latin typeface="Aptos" panose="020B0004020202020204" pitchFamily="34" charset="0"/>
              </a:rPr>
              <a:t> </a:t>
            </a:r>
            <a:r>
              <a:rPr lang="en-GB" sz="800" err="1">
                <a:solidFill>
                  <a:schemeClr val="bg1"/>
                </a:solidFill>
                <a:latin typeface="Aptos" panose="020B0004020202020204" pitchFamily="34" charset="0"/>
              </a:rPr>
              <a:t>Škoić</a:t>
            </a:r>
            <a:r>
              <a:rPr lang="en-GB" sz="800">
                <a:solidFill>
                  <a:schemeClr val="bg1"/>
                </a:solidFill>
                <a:latin typeface="Aptos" panose="020B0004020202020204" pitchFamily="34" charset="0"/>
              </a:rPr>
              <a:t>, REDISCOVER Nature EEA</a:t>
            </a:r>
          </a:p>
          <a:p>
            <a:endParaRPr lang="en-DK" sz="80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0717D0-61E9-C8A9-6CB1-A333007B8612}"/>
              </a:ext>
            </a:extLst>
          </p:cNvPr>
          <p:cNvSpPr txBox="1"/>
          <p:nvPr/>
        </p:nvSpPr>
        <p:spPr>
          <a:xfrm>
            <a:off x="-124857" y="1899234"/>
            <a:ext cx="3711388" cy="389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dirty="0"/>
              <a:t>State of biodiversity</a:t>
            </a:r>
          </a:p>
          <a:p>
            <a:pPr algn="r">
              <a:lnSpc>
                <a:spcPct val="200000"/>
              </a:lnSpc>
            </a:pPr>
            <a:r>
              <a:rPr lang="en-US" dirty="0"/>
              <a:t>Pollution of ecosystems</a:t>
            </a:r>
          </a:p>
          <a:p>
            <a:pPr algn="r">
              <a:lnSpc>
                <a:spcPct val="200000"/>
              </a:lnSpc>
            </a:pPr>
            <a:r>
              <a:rPr lang="en-US" dirty="0"/>
              <a:t>Protected areas</a:t>
            </a:r>
          </a:p>
          <a:p>
            <a:pPr algn="r">
              <a:lnSpc>
                <a:spcPct val="200000"/>
              </a:lnSpc>
            </a:pPr>
            <a:r>
              <a:rPr lang="en-US" dirty="0"/>
              <a:t>Water and climate impacts</a:t>
            </a:r>
          </a:p>
          <a:p>
            <a:pPr algn="r">
              <a:lnSpc>
                <a:spcPct val="200000"/>
              </a:lnSpc>
            </a:pPr>
            <a:r>
              <a:rPr lang="en-US" dirty="0"/>
              <a:t>Ecosystems and climate impacts</a:t>
            </a:r>
          </a:p>
          <a:p>
            <a:pPr algn="r">
              <a:lnSpc>
                <a:spcPct val="200000"/>
              </a:lnSpc>
            </a:pPr>
            <a:r>
              <a:rPr lang="en-US" dirty="0"/>
              <a:t>Land use and land take</a:t>
            </a:r>
          </a:p>
          <a:p>
            <a:pPr algn="r">
              <a:lnSpc>
                <a:spcPct val="200000"/>
              </a:lnSpc>
            </a:pPr>
            <a:r>
              <a:rPr lang="en-US" dirty="0"/>
              <a:t>Soil resources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D221EBD8-E31D-BE9C-4766-A67E0A57B9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551871"/>
              </p:ext>
            </p:extLst>
          </p:nvPr>
        </p:nvGraphicFramePr>
        <p:xfrm>
          <a:off x="3586530" y="1426029"/>
          <a:ext cx="2509470" cy="4471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735">
                  <a:extLst>
                    <a:ext uri="{9D8B030D-6E8A-4147-A177-3AD203B41FA5}">
                      <a16:colId xmlns:a16="http://schemas.microsoft.com/office/drawing/2014/main" val="169179987"/>
                    </a:ext>
                  </a:extLst>
                </a:gridCol>
                <a:gridCol w="1254735">
                  <a:extLst>
                    <a:ext uri="{9D8B030D-6E8A-4147-A177-3AD203B41FA5}">
                      <a16:colId xmlns:a16="http://schemas.microsoft.com/office/drawing/2014/main" val="2703408226"/>
                    </a:ext>
                  </a:extLst>
                </a:gridCol>
              </a:tblGrid>
              <a:tr h="646831">
                <a:tc>
                  <a:txBody>
                    <a:bodyPr/>
                    <a:lstStyle/>
                    <a:p>
                      <a:r>
                        <a:rPr lang="en-US" sz="1600" dirty="0"/>
                        <a:t>Past trends </a:t>
                      </a:r>
                      <a:r>
                        <a:rPr lang="en-US" sz="1400" dirty="0"/>
                        <a:t>(10-15 years)</a:t>
                      </a:r>
                      <a:endParaRPr lang="en-DK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Outlook</a:t>
                      </a:r>
                      <a:r>
                        <a:rPr lang="en-US" dirty="0"/>
                        <a:t> </a:t>
                      </a:r>
                      <a:r>
                        <a:rPr lang="en-US" sz="1400" dirty="0"/>
                        <a:t>(10-15 years)</a:t>
                      </a:r>
                      <a:endParaRPr lang="en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5661663"/>
                  </a:ext>
                </a:extLst>
              </a:tr>
              <a:tr h="546435">
                <a:tc>
                  <a:txBody>
                    <a:bodyPr/>
                    <a:lstStyle/>
                    <a:p>
                      <a:endParaRPr lang="en-DK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2625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E262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597630"/>
                  </a:ext>
                </a:extLst>
              </a:tr>
              <a:tr h="546435"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FADE5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FADE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853015"/>
                  </a:ext>
                </a:extLst>
              </a:tr>
              <a:tr h="546435"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6BC3B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FADE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265421"/>
                  </a:ext>
                </a:extLst>
              </a:tr>
              <a:tr h="546435"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FADE5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FADE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235458"/>
                  </a:ext>
                </a:extLst>
              </a:tr>
              <a:tr h="546435"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E2625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E262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039432"/>
                  </a:ext>
                </a:extLst>
              </a:tr>
              <a:tr h="546435">
                <a:tc>
                  <a:txBody>
                    <a:bodyPr/>
                    <a:lstStyle/>
                    <a:p>
                      <a:endParaRPr lang="en-DK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2625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FADE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685546"/>
                  </a:ext>
                </a:extLst>
              </a:tr>
              <a:tr h="546435"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E2625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DK" dirty="0"/>
                    </a:p>
                  </a:txBody>
                  <a:tcPr>
                    <a:solidFill>
                      <a:srgbClr val="FADE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6087508"/>
                  </a:ext>
                </a:extLst>
              </a:tr>
            </a:tbl>
          </a:graphicData>
        </a:graphic>
      </p:graphicFrame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84E5C22-3A79-A534-7242-8B1A6F82D6B7}"/>
              </a:ext>
            </a:extLst>
          </p:cNvPr>
          <p:cNvCxnSpPr>
            <a:cxnSpLocks/>
            <a:stCxn id="23" idx="0"/>
            <a:endCxn id="20" idx="2"/>
          </p:cNvCxnSpPr>
          <p:nvPr/>
        </p:nvCxnSpPr>
        <p:spPr>
          <a:xfrm flipH="1">
            <a:off x="4841265" y="1426029"/>
            <a:ext cx="1" cy="447187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6C17BED8-F2C3-79F2-8E18-780503129976}"/>
              </a:ext>
            </a:extLst>
          </p:cNvPr>
          <p:cNvSpPr/>
          <p:nvPr/>
        </p:nvSpPr>
        <p:spPr>
          <a:xfrm>
            <a:off x="3586531" y="1426029"/>
            <a:ext cx="2509469" cy="44718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96149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mparison of a number of species&#10;&#10;AI-generated content may be incorrect.">
            <a:extLst>
              <a:ext uri="{FF2B5EF4-FFF2-40B4-BE49-F238E27FC236}">
                <a16:creationId xmlns:a16="http://schemas.microsoft.com/office/drawing/2014/main" id="{7E2596E9-CBD2-047C-B779-811BA0E9AA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96" b="5464"/>
          <a:stretch>
            <a:fillRect/>
          </a:stretch>
        </p:blipFill>
        <p:spPr>
          <a:xfrm>
            <a:off x="379932" y="1115122"/>
            <a:ext cx="9637326" cy="49746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041FE0-3F78-2B6D-15BD-B79A482CB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78" y="299757"/>
            <a:ext cx="11813822" cy="6627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0B5B93-A1B0-8531-3809-5B4E01AE1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1540" y="295182"/>
            <a:ext cx="1887392" cy="66735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951D862-840E-A091-0034-5954E3C1312B}"/>
              </a:ext>
            </a:extLst>
          </p:cNvPr>
          <p:cNvSpPr txBox="1">
            <a:spLocks/>
          </p:cNvSpPr>
          <p:nvPr/>
        </p:nvSpPr>
        <p:spPr>
          <a:xfrm>
            <a:off x="378178" y="299756"/>
            <a:ext cx="11813822" cy="6627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ptos ExtraBold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GB" sz="2800">
                <a:solidFill>
                  <a:srgbClr val="3D5265"/>
                </a:solidFill>
                <a:latin typeface="Aptos" panose="020B0004020202020204" pitchFamily="34" charset="0"/>
              </a:rPr>
              <a:t>Biodiversity in decline</a:t>
            </a:r>
            <a:endParaRPr lang="en-PT" sz="2800" b="0">
              <a:solidFill>
                <a:srgbClr val="3D5265"/>
              </a:solidFill>
              <a:latin typeface="Aptos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44A73A-B09D-F46C-3193-7AA965A5E7A9}"/>
              </a:ext>
            </a:extLst>
          </p:cNvPr>
          <p:cNvSpPr txBox="1"/>
          <p:nvPr/>
        </p:nvSpPr>
        <p:spPr>
          <a:xfrm>
            <a:off x="378178" y="6574202"/>
            <a:ext cx="19069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PT"/>
            </a:defPPr>
            <a:lvl1pPr>
              <a:buNone/>
              <a:defRPr sz="1400" b="0" i="0">
                <a:solidFill>
                  <a:srgbClr val="3D5265"/>
                </a:solidFill>
                <a:effectLst/>
                <a:latin typeface="Aptos" panose="020B0004020202020204" pitchFamily="34" charset="0"/>
              </a:defRPr>
            </a:lvl1pPr>
          </a:lstStyle>
          <a:p>
            <a:r>
              <a:rPr lang="en-US"/>
              <a:t>Source: </a:t>
            </a:r>
            <a:r>
              <a:rPr lang="en-US">
                <a:hlinkClick r:id="rId6"/>
              </a:rPr>
              <a:t>EEA, 202</a:t>
            </a:r>
            <a:r>
              <a:rPr lang="en-US"/>
              <a:t>0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E6C1EEC-1D18-2116-93C8-2B0D306782DD}"/>
              </a:ext>
            </a:extLst>
          </p:cNvPr>
          <p:cNvGrpSpPr/>
          <p:nvPr/>
        </p:nvGrpSpPr>
        <p:grpSpPr>
          <a:xfrm>
            <a:off x="378178" y="1929251"/>
            <a:ext cx="11452848" cy="4398730"/>
            <a:chOff x="378178" y="1929251"/>
            <a:chExt cx="11452848" cy="439873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0C2BF74-D90E-F6A3-ABB0-B49CE5C2B5CF}"/>
                </a:ext>
              </a:extLst>
            </p:cNvPr>
            <p:cNvSpPr txBox="1"/>
            <p:nvPr/>
          </p:nvSpPr>
          <p:spPr>
            <a:xfrm>
              <a:off x="378178" y="5989427"/>
              <a:ext cx="339949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buNone/>
              </a:pPr>
              <a:r>
                <a:rPr lang="en-US" sz="1600" b="0" i="0">
                  <a:solidFill>
                    <a:srgbClr val="3D5265"/>
                  </a:solidFill>
                  <a:effectLst/>
                  <a:latin typeface="Aptos" panose="020B0004020202020204" pitchFamily="34" charset="0"/>
                </a:rPr>
                <a:t>Conservation status of species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7C1F961-D3DC-81ED-8F59-C7FF1FAEBBE7}"/>
                </a:ext>
              </a:extLst>
            </p:cNvPr>
            <p:cNvSpPr txBox="1"/>
            <p:nvPr/>
          </p:nvSpPr>
          <p:spPr>
            <a:xfrm>
              <a:off x="5473252" y="5989427"/>
              <a:ext cx="308092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buNone/>
              </a:pPr>
              <a:r>
                <a:rPr lang="en-US" sz="1600" b="0" i="0">
                  <a:solidFill>
                    <a:srgbClr val="3D5265"/>
                  </a:solidFill>
                  <a:effectLst/>
                  <a:latin typeface="Aptos" panose="020B0004020202020204" pitchFamily="34" charset="0"/>
                </a:rPr>
                <a:t>Conservation status of habitats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E32FBC7-CAEC-99F4-4DC0-8567018D10A0}"/>
                </a:ext>
              </a:extLst>
            </p:cNvPr>
            <p:cNvGrpSpPr/>
            <p:nvPr/>
          </p:nvGrpSpPr>
          <p:grpSpPr>
            <a:xfrm>
              <a:off x="10179445" y="4422623"/>
              <a:ext cx="1651581" cy="1200329"/>
              <a:chOff x="9342747" y="3051023"/>
              <a:chExt cx="1651581" cy="1200329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E36588C-B537-6394-A6A9-F13E66A6FCFB}"/>
                  </a:ext>
                </a:extLst>
              </p:cNvPr>
              <p:cNvSpPr txBox="1"/>
              <p:nvPr/>
            </p:nvSpPr>
            <p:spPr>
              <a:xfrm>
                <a:off x="9619342" y="3051023"/>
                <a:ext cx="137498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Good</a:t>
                </a:r>
              </a:p>
              <a:p>
                <a:r>
                  <a:rPr lang="en-US"/>
                  <a:t>Poor</a:t>
                </a:r>
              </a:p>
              <a:p>
                <a:r>
                  <a:rPr lang="en-US"/>
                  <a:t>Bad</a:t>
                </a:r>
              </a:p>
              <a:p>
                <a:r>
                  <a:rPr lang="en-US"/>
                  <a:t>Unknown</a:t>
                </a:r>
                <a:endParaRPr lang="en-DK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5BD7E5-800E-A22F-DC7C-43E45AAABC2D}"/>
                  </a:ext>
                </a:extLst>
              </p:cNvPr>
              <p:cNvSpPr/>
              <p:nvPr/>
            </p:nvSpPr>
            <p:spPr>
              <a:xfrm>
                <a:off x="9342747" y="3118102"/>
                <a:ext cx="235196" cy="203200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K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12996F3-C6C2-39E7-D9A6-54B9BF36549A}"/>
                  </a:ext>
                </a:extLst>
              </p:cNvPr>
              <p:cNvSpPr/>
              <p:nvPr/>
            </p:nvSpPr>
            <p:spPr>
              <a:xfrm>
                <a:off x="9342747" y="3392469"/>
                <a:ext cx="235196" cy="203200"/>
              </a:xfrm>
              <a:prstGeom prst="rect">
                <a:avLst/>
              </a:prstGeom>
              <a:solidFill>
                <a:srgbClr val="FBEC9B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K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CDB0022-FD81-D882-92DD-6D9468E18421}"/>
                  </a:ext>
                </a:extLst>
              </p:cNvPr>
              <p:cNvSpPr/>
              <p:nvPr/>
            </p:nvSpPr>
            <p:spPr>
              <a:xfrm>
                <a:off x="9342747" y="3666836"/>
                <a:ext cx="235196" cy="203200"/>
              </a:xfrm>
              <a:prstGeom prst="rect">
                <a:avLst/>
              </a:prstGeom>
              <a:solidFill>
                <a:srgbClr val="E56B38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K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7619175-23F9-830A-5F5B-3A62D87FAEDF}"/>
                  </a:ext>
                </a:extLst>
              </p:cNvPr>
              <p:cNvSpPr/>
              <p:nvPr/>
            </p:nvSpPr>
            <p:spPr>
              <a:xfrm>
                <a:off x="9342747" y="3941203"/>
                <a:ext cx="235196" cy="203200"/>
              </a:xfrm>
              <a:prstGeom prst="rect">
                <a:avLst/>
              </a:prstGeom>
              <a:solidFill>
                <a:srgbClr val="9B9984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DK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3AD09F9-54A1-2AC0-6A7C-436658A6FD1E}"/>
                </a:ext>
              </a:extLst>
            </p:cNvPr>
            <p:cNvSpPr txBox="1"/>
            <p:nvPr/>
          </p:nvSpPr>
          <p:spPr>
            <a:xfrm>
              <a:off x="3865429" y="4206517"/>
              <a:ext cx="839921" cy="369332"/>
            </a:xfrm>
            <a:prstGeom prst="rect">
              <a:avLst/>
            </a:prstGeom>
            <a:solidFill>
              <a:srgbClr val="747678"/>
            </a:solidFill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10.2%</a:t>
              </a:r>
              <a:endParaRPr lang="en-DK" b="1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5B8562-4F15-1DA5-8C43-8D29D3037CD2}"/>
                </a:ext>
              </a:extLst>
            </p:cNvPr>
            <p:cNvSpPr txBox="1"/>
            <p:nvPr/>
          </p:nvSpPr>
          <p:spPr>
            <a:xfrm>
              <a:off x="5746616" y="2728297"/>
              <a:ext cx="839921" cy="369332"/>
            </a:xfrm>
            <a:prstGeom prst="rect">
              <a:avLst/>
            </a:prstGeom>
            <a:solidFill>
              <a:srgbClr val="E56B38"/>
            </a:solidFill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35.8%</a:t>
              </a:r>
              <a:endParaRPr lang="en-DK" b="1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B97AB5-6C20-7635-CE07-B2605BFF720C}"/>
                </a:ext>
              </a:extLst>
            </p:cNvPr>
            <p:cNvSpPr txBox="1"/>
            <p:nvPr/>
          </p:nvSpPr>
          <p:spPr>
            <a:xfrm>
              <a:off x="1517516" y="4865669"/>
              <a:ext cx="839921" cy="369332"/>
            </a:xfrm>
            <a:prstGeom prst="rect">
              <a:avLst/>
            </a:prstGeom>
            <a:solidFill>
              <a:srgbClr val="FBEC9B"/>
            </a:solidFill>
          </p:spPr>
          <p:txBody>
            <a:bodyPr wrap="square" rtlCol="0">
              <a:spAutoFit/>
            </a:bodyPr>
            <a:lstStyle/>
            <a:p>
              <a:r>
                <a:rPr lang="en-US" b="1"/>
                <a:t>41.8%</a:t>
              </a:r>
              <a:endParaRPr lang="en-DK" b="1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54C55B4-8BF9-1B32-E88B-014985BB598D}"/>
                </a:ext>
              </a:extLst>
            </p:cNvPr>
            <p:cNvSpPr txBox="1"/>
            <p:nvPr/>
          </p:nvSpPr>
          <p:spPr>
            <a:xfrm>
              <a:off x="3527292" y="2323248"/>
              <a:ext cx="839921" cy="369332"/>
            </a:xfrm>
            <a:prstGeom prst="rect">
              <a:avLst/>
            </a:prstGeom>
            <a:solidFill>
              <a:srgbClr val="007B6C"/>
            </a:solidFill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27.5%</a:t>
              </a:r>
              <a:endParaRPr lang="en-DK" b="1">
                <a:solidFill>
                  <a:schemeClr val="bg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C088F4-B572-D254-5D41-9493644B8112}"/>
                </a:ext>
              </a:extLst>
            </p:cNvPr>
            <p:cNvSpPr txBox="1"/>
            <p:nvPr/>
          </p:nvSpPr>
          <p:spPr>
            <a:xfrm>
              <a:off x="8175355" y="4967269"/>
              <a:ext cx="839921" cy="369332"/>
            </a:xfrm>
            <a:prstGeom prst="rect">
              <a:avLst/>
            </a:prstGeom>
            <a:solidFill>
              <a:srgbClr val="FBEC9B"/>
            </a:solidFill>
          </p:spPr>
          <p:txBody>
            <a:bodyPr wrap="square" rtlCol="0">
              <a:spAutoFit/>
            </a:bodyPr>
            <a:lstStyle/>
            <a:p>
              <a:r>
                <a:rPr lang="en-US" b="1"/>
                <a:t>44.9%</a:t>
              </a:r>
              <a:endParaRPr lang="en-DK" b="1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968AB25-4CAA-427B-7AB8-B37D980F241C}"/>
                </a:ext>
              </a:extLst>
            </p:cNvPr>
            <p:cNvSpPr txBox="1"/>
            <p:nvPr/>
          </p:nvSpPr>
          <p:spPr>
            <a:xfrm>
              <a:off x="9059991" y="2578040"/>
              <a:ext cx="726948" cy="302657"/>
            </a:xfrm>
            <a:custGeom>
              <a:avLst/>
              <a:gdLst>
                <a:gd name="connsiteX0" fmla="*/ 0 w 717422"/>
                <a:gd name="connsiteY0" fmla="*/ 0 h 369332"/>
                <a:gd name="connsiteX1" fmla="*/ 717422 w 717422"/>
                <a:gd name="connsiteY1" fmla="*/ 0 h 369332"/>
                <a:gd name="connsiteX2" fmla="*/ 717422 w 717422"/>
                <a:gd name="connsiteY2" fmla="*/ 369332 h 369332"/>
                <a:gd name="connsiteX3" fmla="*/ 0 w 717422"/>
                <a:gd name="connsiteY3" fmla="*/ 369332 h 369332"/>
                <a:gd name="connsiteX4" fmla="*/ 0 w 717422"/>
                <a:gd name="connsiteY4" fmla="*/ 0 h 369332"/>
                <a:gd name="connsiteX0" fmla="*/ 0 w 717422"/>
                <a:gd name="connsiteY0" fmla="*/ 0 h 369332"/>
                <a:gd name="connsiteX1" fmla="*/ 603122 w 717422"/>
                <a:gd name="connsiteY1" fmla="*/ 66675 h 369332"/>
                <a:gd name="connsiteX2" fmla="*/ 717422 w 717422"/>
                <a:gd name="connsiteY2" fmla="*/ 369332 h 369332"/>
                <a:gd name="connsiteX3" fmla="*/ 0 w 717422"/>
                <a:gd name="connsiteY3" fmla="*/ 369332 h 369332"/>
                <a:gd name="connsiteX4" fmla="*/ 0 w 717422"/>
                <a:gd name="connsiteY4" fmla="*/ 0 h 369332"/>
                <a:gd name="connsiteX0" fmla="*/ 57150 w 717422"/>
                <a:gd name="connsiteY0" fmla="*/ 9525 h 302657"/>
                <a:gd name="connsiteX1" fmla="*/ 603122 w 717422"/>
                <a:gd name="connsiteY1" fmla="*/ 0 h 302657"/>
                <a:gd name="connsiteX2" fmla="*/ 717422 w 717422"/>
                <a:gd name="connsiteY2" fmla="*/ 302657 h 302657"/>
                <a:gd name="connsiteX3" fmla="*/ 0 w 717422"/>
                <a:gd name="connsiteY3" fmla="*/ 302657 h 302657"/>
                <a:gd name="connsiteX4" fmla="*/ 57150 w 717422"/>
                <a:gd name="connsiteY4" fmla="*/ 9525 h 302657"/>
                <a:gd name="connsiteX0" fmla="*/ 57150 w 684085"/>
                <a:gd name="connsiteY0" fmla="*/ 9525 h 302657"/>
                <a:gd name="connsiteX1" fmla="*/ 603122 w 684085"/>
                <a:gd name="connsiteY1" fmla="*/ 0 h 302657"/>
                <a:gd name="connsiteX2" fmla="*/ 684085 w 684085"/>
                <a:gd name="connsiteY2" fmla="*/ 259794 h 302657"/>
                <a:gd name="connsiteX3" fmla="*/ 0 w 684085"/>
                <a:gd name="connsiteY3" fmla="*/ 302657 h 302657"/>
                <a:gd name="connsiteX4" fmla="*/ 57150 w 684085"/>
                <a:gd name="connsiteY4" fmla="*/ 9525 h 302657"/>
                <a:gd name="connsiteX0" fmla="*/ 57150 w 726948"/>
                <a:gd name="connsiteY0" fmla="*/ 9525 h 302657"/>
                <a:gd name="connsiteX1" fmla="*/ 603122 w 726948"/>
                <a:gd name="connsiteY1" fmla="*/ 0 h 302657"/>
                <a:gd name="connsiteX2" fmla="*/ 726948 w 726948"/>
                <a:gd name="connsiteY2" fmla="*/ 255032 h 302657"/>
                <a:gd name="connsiteX3" fmla="*/ 0 w 726948"/>
                <a:gd name="connsiteY3" fmla="*/ 302657 h 302657"/>
                <a:gd name="connsiteX4" fmla="*/ 57150 w 726948"/>
                <a:gd name="connsiteY4" fmla="*/ 9525 h 30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6948" h="302657">
                  <a:moveTo>
                    <a:pt x="57150" y="9525"/>
                  </a:moveTo>
                  <a:lnTo>
                    <a:pt x="603122" y="0"/>
                  </a:lnTo>
                  <a:lnTo>
                    <a:pt x="726948" y="255032"/>
                  </a:lnTo>
                  <a:lnTo>
                    <a:pt x="0" y="302657"/>
                  </a:lnTo>
                  <a:lnTo>
                    <a:pt x="57150" y="9525"/>
                  </a:lnTo>
                  <a:close/>
                </a:path>
              </a:pathLst>
            </a:custGeom>
            <a:solidFill>
              <a:srgbClr val="747678"/>
            </a:solidFill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4.6%</a:t>
              </a:r>
              <a:endParaRPr lang="en-DK" b="1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64C2507-9823-1991-F98F-60EE4443DA69}"/>
                </a:ext>
              </a:extLst>
            </p:cNvPr>
            <p:cNvSpPr txBox="1"/>
            <p:nvPr/>
          </p:nvSpPr>
          <p:spPr>
            <a:xfrm>
              <a:off x="8091351" y="1929251"/>
              <a:ext cx="839921" cy="369332"/>
            </a:xfrm>
            <a:prstGeom prst="rect">
              <a:avLst/>
            </a:prstGeom>
            <a:solidFill>
              <a:srgbClr val="007B6C"/>
            </a:solidFill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14.7%</a:t>
              </a:r>
              <a:endParaRPr lang="en-DK" b="1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42DE182-92ED-6DEC-2B60-57C2E81BC15C}"/>
                </a:ext>
              </a:extLst>
            </p:cNvPr>
            <p:cNvSpPr txBox="1"/>
            <p:nvPr/>
          </p:nvSpPr>
          <p:spPr>
            <a:xfrm>
              <a:off x="1238004" y="2113917"/>
              <a:ext cx="839921" cy="369332"/>
            </a:xfrm>
            <a:prstGeom prst="rect">
              <a:avLst/>
            </a:prstGeom>
            <a:solidFill>
              <a:srgbClr val="E56B38"/>
            </a:solidFill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20.6%</a:t>
              </a:r>
              <a:endParaRPr lang="en-DK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847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003051"/>
      </a:dk2>
      <a:lt2>
        <a:srgbClr val="E7E6E6"/>
      </a:lt2>
      <a:accent1>
        <a:srgbClr val="289588"/>
      </a:accent1>
      <a:accent2>
        <a:srgbClr val="004B7F"/>
      </a:accent2>
      <a:accent3>
        <a:srgbClr val="005148"/>
      </a:accent3>
      <a:accent4>
        <a:srgbClr val="FAC50D"/>
      </a:accent4>
      <a:accent5>
        <a:srgbClr val="B83230"/>
      </a:accent5>
      <a:accent6>
        <a:srgbClr val="5C1918"/>
      </a:accent6>
      <a:hlink>
        <a:srgbClr val="3C096C"/>
      </a:hlink>
      <a:folHlink>
        <a:srgbClr val="3C2201"/>
      </a:folHlink>
    </a:clrScheme>
    <a:fontScheme name="Custom 1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EEA">
      <a:dk1>
        <a:srgbClr val="000000"/>
      </a:dk1>
      <a:lt1>
        <a:srgbClr val="FFFFFF"/>
      </a:lt1>
      <a:dk2>
        <a:srgbClr val="003051"/>
      </a:dk2>
      <a:lt2>
        <a:srgbClr val="E7E6E6"/>
      </a:lt2>
      <a:accent1>
        <a:srgbClr val="007B6C"/>
      </a:accent1>
      <a:accent2>
        <a:srgbClr val="004B7F"/>
      </a:accent2>
      <a:accent3>
        <a:srgbClr val="005148"/>
      </a:accent3>
      <a:accent4>
        <a:srgbClr val="FAC50D"/>
      </a:accent4>
      <a:accent5>
        <a:srgbClr val="B83230"/>
      </a:accent5>
      <a:accent6>
        <a:srgbClr val="5C1918"/>
      </a:accent6>
      <a:hlink>
        <a:srgbClr val="3C096C"/>
      </a:hlink>
      <a:folHlink>
        <a:srgbClr val="3C2201"/>
      </a:folHlink>
    </a:clrScheme>
    <a:fontScheme name="Custom 1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r">
          <a:defRPr sz="3600" dirty="0">
            <a:solidFill>
              <a:schemeClr val="bg1"/>
            </a:solidFill>
            <a:latin typeface="Aptos" panose="020B0004020202020204" pitchFamily="34" charset="0"/>
            <a:ea typeface="+mn-lt"/>
            <a:cs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EEA">
      <a:dk1>
        <a:srgbClr val="000000"/>
      </a:dk1>
      <a:lt1>
        <a:srgbClr val="FFFFFF"/>
      </a:lt1>
      <a:dk2>
        <a:srgbClr val="003051"/>
      </a:dk2>
      <a:lt2>
        <a:srgbClr val="E7E6E6"/>
      </a:lt2>
      <a:accent1>
        <a:srgbClr val="007B6C"/>
      </a:accent1>
      <a:accent2>
        <a:srgbClr val="004B7F"/>
      </a:accent2>
      <a:accent3>
        <a:srgbClr val="005148"/>
      </a:accent3>
      <a:accent4>
        <a:srgbClr val="FAC50D"/>
      </a:accent4>
      <a:accent5>
        <a:srgbClr val="B83230"/>
      </a:accent5>
      <a:accent6>
        <a:srgbClr val="5C1918"/>
      </a:accent6>
      <a:hlink>
        <a:srgbClr val="3C096C"/>
      </a:hlink>
      <a:folHlink>
        <a:srgbClr val="3C220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r">
          <a:defRPr sz="3600" dirty="0">
            <a:solidFill>
              <a:schemeClr val="bg1"/>
            </a:solidFill>
            <a:latin typeface="Aptos" panose="020B0004020202020204" pitchFamily="34" charset="0"/>
            <a:ea typeface="+mn-lt"/>
            <a:cs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61017fc-92df-445e-bea8-6658699eebb4">
      <Terms xmlns="http://schemas.microsoft.com/office/infopath/2007/PartnerControls"/>
    </lcf76f155ced4ddcb4097134ff3c332f>
    <Uploaded xmlns="261017fc-92df-445e-bea8-6658699eebb4">false</Uploaded>
    <countryparagraphadded xmlns="261017fc-92df-445e-bea8-6658699eebb4">true</countryparagraphadded>
    <Comment xmlns="261017fc-92df-445e-bea8-6658699eebb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ED1CE8D2992644A18D4C08652A37E7" ma:contentTypeVersion="15" ma:contentTypeDescription="Create a new document." ma:contentTypeScope="" ma:versionID="d4378c24042acde8d2426a58e30add60">
  <xsd:schema xmlns:xsd="http://www.w3.org/2001/XMLSchema" xmlns:xs="http://www.w3.org/2001/XMLSchema" xmlns:p="http://schemas.microsoft.com/office/2006/metadata/properties" xmlns:ns2="261017fc-92df-445e-bea8-6658699eebb4" targetNamespace="http://schemas.microsoft.com/office/2006/metadata/properties" ma:root="true" ma:fieldsID="f0a63158813b8683a6bb290bc5e1e84c" ns2:_="">
    <xsd:import namespace="261017fc-92df-445e-bea8-6658699eeb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Uploaded" minOccurs="0"/>
                <xsd:element ref="ns2:Comment" minOccurs="0"/>
                <xsd:element ref="ns2:MediaServiceBillingMetadata" minOccurs="0"/>
                <xsd:element ref="ns2:lcf76f155ced4ddcb4097134ff3c332f" minOccurs="0"/>
                <xsd:element ref="ns2:MediaServiceOCR" minOccurs="0"/>
                <xsd:element ref="ns2:MediaServiceLocation" minOccurs="0"/>
                <xsd:element ref="ns2:countryparagraphadd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1017fc-92df-445e-bea8-6658699eeb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Uploaded" ma:index="15" nillable="true" ma:displayName="Uploaded" ma:default="0" ma:format="Dropdown" ma:internalName="Uploaded">
      <xsd:simpleType>
        <xsd:restriction base="dms:Boolean"/>
      </xsd:simpleType>
    </xsd:element>
    <xsd:element name="Comment" ma:index="16" nillable="true" ma:displayName="Comment" ma:format="Dropdown" ma:internalName="Comment">
      <xsd:simpleType>
        <xsd:restriction base="dms:Text">
          <xsd:maxLength value="255"/>
        </xsd:restriction>
      </xsd:simpleType>
    </xsd:element>
    <xsd:element name="MediaServiceBillingMetadata" ma:index="17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ede42cbc-566b-46c9-aea5-a71cdcd36d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countryparagraphadded" ma:index="22" nillable="true" ma:displayName="country paragraph added" ma:default="1" ma:format="Dropdown" ma:internalName="countryparagraphadded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5CFFE6-7C97-4ABD-A102-0451C907C48F}">
  <ds:schemaRefs>
    <ds:schemaRef ds:uri="http://purl.org/dc/elements/1.1/"/>
    <ds:schemaRef ds:uri="261017fc-92df-445e-bea8-6658699eebb4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77DD690-81E9-40DF-8F83-68C0B98ECD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6DDB12-4F4E-42F4-97BB-7627099472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1017fc-92df-445e-bea8-6658699eeb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4614</TotalTime>
  <Words>612</Words>
  <Application>Microsoft Office PowerPoint</Application>
  <PresentationFormat>Widescreen</PresentationFormat>
  <Paragraphs>159</Paragraphs>
  <Slides>25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Aptos</vt:lpstr>
      <vt:lpstr>Aptos ExtraBold</vt:lpstr>
      <vt:lpstr>Arial</vt:lpstr>
      <vt:lpstr>Calibri</vt:lpstr>
      <vt:lpstr>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amelia.urbano.monteiro@gmail.com</dc:creator>
  <cp:lastModifiedBy>Sylvia Mezei</cp:lastModifiedBy>
  <cp:revision>6</cp:revision>
  <dcterms:created xsi:type="dcterms:W3CDTF">2025-03-06T12:03:42Z</dcterms:created>
  <dcterms:modified xsi:type="dcterms:W3CDTF">2025-10-06T06:29:54Z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0x010100F9ED1CE8D2992644A18D4C08652A37E7</vt:lpwstr>
  </property>
  <property fmtid="{D5CDD505-2E9C-101B-9397-08002B2CF9AE}" pid="3" name="MediaServiceImageTags">
    <vt:lpwstr/>
  </property>
  <property fmtid="{D5CDD505-2E9C-101B-9397-08002B2CF9AE}" pid="4" name="MSIP_Label_2756dabd-1ab2-455c-ac5f-fbfcf45fdb51_SiteId">
    <vt:lpwstr>0f172980-1261-4323-ab7a-c89b472843d7</vt:lpwstr>
  </property>
  <property fmtid="{D5CDD505-2E9C-101B-9397-08002B2CF9AE}" pid="5" name="MSIP_Label_2756dabd-1ab2-455c-ac5f-fbfcf45fdb51_Tag">
    <vt:lpwstr>10, 0, 1, 1</vt:lpwstr>
  </property>
  <property fmtid="{D5CDD505-2E9C-101B-9397-08002B2CF9AE}" pid="6" name="MSIP_Label_2756dabd-1ab2-455c-ac5f-fbfcf45fdb51_Enabled">
    <vt:lpwstr>true</vt:lpwstr>
  </property>
  <property fmtid="{D5CDD505-2E9C-101B-9397-08002B2CF9AE}" pid="7" name="MSIP_Label_2756dabd-1ab2-455c-ac5f-fbfcf45fdb51_ContentBits">
    <vt:lpwstr>0</vt:lpwstr>
  </property>
  <property fmtid="{D5CDD505-2E9C-101B-9397-08002B2CF9AE}" pid="8" name="MSIP_Label_2756dabd-1ab2-455c-ac5f-fbfcf45fdb51_Name">
    <vt:lpwstr>2756dabd-1ab2-455c-ac5f-fbfcf45fdb51</vt:lpwstr>
  </property>
  <property fmtid="{D5CDD505-2E9C-101B-9397-08002B2CF9AE}" pid="9" name="MSIP_Label_2756dabd-1ab2-455c-ac5f-fbfcf45fdb51_Method">
    <vt:lpwstr>Privileged</vt:lpwstr>
  </property>
  <property fmtid="{D5CDD505-2E9C-101B-9397-08002B2CF9AE}" pid="10" name="MSIP_Label_2756dabd-1ab2-455c-ac5f-fbfcf45fdb51_SetDate">
    <vt:lpwstr>2025-09-03T13:57:41Z</vt:lpwstr>
  </property>
  <property fmtid="{D5CDD505-2E9C-101B-9397-08002B2CF9AE}" pid="11" name="MSIP_Label_2756dabd-1ab2-455c-ac5f-fbfcf45fdb51_ActionId">
    <vt:lpwstr>d0ac4b63-5311-4853-ad71-0a9b84fff424</vt:lpwstr>
  </property>
</Properties>
</file>